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354" r:id="rId4"/>
    <p:sldId id="305" r:id="rId5"/>
    <p:sldId id="285" r:id="rId6"/>
    <p:sldId id="281" r:id="rId7"/>
    <p:sldId id="331" r:id="rId8"/>
    <p:sldId id="280" r:id="rId9"/>
    <p:sldId id="333" r:id="rId10"/>
    <p:sldId id="335" r:id="rId11"/>
    <p:sldId id="334" r:id="rId12"/>
    <p:sldId id="286" r:id="rId13"/>
    <p:sldId id="287" r:id="rId14"/>
    <p:sldId id="288" r:id="rId15"/>
    <p:sldId id="289" r:id="rId16"/>
    <p:sldId id="290" r:id="rId17"/>
    <p:sldId id="274" r:id="rId18"/>
  </p:sldIdLst>
  <p:sldSz cx="18288000" cy="10287000"/>
  <p:notesSz cx="6858000" cy="9144000"/>
  <p:embeddedFontLst>
    <p:embeddedFont>
      <p:font typeface="Assistant Bold" panose="020B0604020202020204" charset="-79"/>
      <p:regular r:id="rId20"/>
    </p:embeddedFont>
    <p:embeddedFont>
      <p:font typeface="Assistant Bold Bold" panose="020B0604020202020204" charset="-79"/>
      <p:regular r:id="rId21"/>
    </p:embeddedFont>
    <p:embeddedFont>
      <p:font typeface="Assistant Regular Bold" panose="020B0604020202020204" charset="-79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EA2"/>
    <a:srgbClr val="B2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F54C7-F535-402E-B07B-5129D8F81E72}" v="7" dt="2020-10-14T13:48:01.318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82553" autoAdjust="0"/>
  </p:normalViewPr>
  <p:slideViewPr>
    <p:cSldViewPr>
      <p:cViewPr varScale="1">
        <p:scale>
          <a:sx n="45" d="100"/>
          <a:sy n="45" d="100"/>
        </p:scale>
        <p:origin x="5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5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Tomala" userId="191eb34fd6e5a6b5" providerId="LiveId" clId="{563F54C7-F535-402E-B07B-5129D8F81E72}"/>
    <pc:docChg chg="modSld sldOrd">
      <pc:chgData name="Justyna Tomala" userId="191eb34fd6e5a6b5" providerId="LiveId" clId="{563F54C7-F535-402E-B07B-5129D8F81E72}" dt="2020-10-14T13:49:00.670" v="581" actId="123"/>
      <pc:docMkLst>
        <pc:docMk/>
      </pc:docMkLst>
      <pc:sldChg chg="ord">
        <pc:chgData name="Justyna Tomala" userId="191eb34fd6e5a6b5" providerId="LiveId" clId="{563F54C7-F535-402E-B07B-5129D8F81E72}" dt="2020-10-14T13:28:17.771" v="226"/>
        <pc:sldMkLst>
          <pc:docMk/>
          <pc:sldMk cId="3806120969" sldId="273"/>
        </pc:sldMkLst>
      </pc:sldChg>
      <pc:sldChg chg="modSp mod">
        <pc:chgData name="Justyna Tomala" userId="191eb34fd6e5a6b5" providerId="LiveId" clId="{563F54C7-F535-402E-B07B-5129D8F81E72}" dt="2020-10-14T12:51:44.006" v="57" actId="20577"/>
        <pc:sldMkLst>
          <pc:docMk/>
          <pc:sldMk cId="2986695853" sldId="274"/>
        </pc:sldMkLst>
        <pc:spChg chg="mod">
          <ac:chgData name="Justyna Tomala" userId="191eb34fd6e5a6b5" providerId="LiveId" clId="{563F54C7-F535-402E-B07B-5129D8F81E72}" dt="2020-10-14T12:51:44.006" v="57" actId="20577"/>
          <ac:spMkLst>
            <pc:docMk/>
            <pc:sldMk cId="2986695853" sldId="274"/>
            <ac:spMk id="8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0:41.360" v="29" actId="20577"/>
        <pc:sldMkLst>
          <pc:docMk/>
          <pc:sldMk cId="374757834" sldId="280"/>
        </pc:sldMkLst>
        <pc:spChg chg="mod">
          <ac:chgData name="Justyna Tomala" userId="191eb34fd6e5a6b5" providerId="LiveId" clId="{563F54C7-F535-402E-B07B-5129D8F81E72}" dt="2020-10-14T12:50:41.360" v="29" actId="20577"/>
          <ac:spMkLst>
            <pc:docMk/>
            <pc:sldMk cId="374757834" sldId="280"/>
            <ac:spMk id="9" creationId="{00000000-0000-0000-0000-000000000000}"/>
          </ac:spMkLst>
        </pc:spChg>
      </pc:sldChg>
      <pc:sldChg chg="modSp mod ord">
        <pc:chgData name="Justyna Tomala" userId="191eb34fd6e5a6b5" providerId="LiveId" clId="{563F54C7-F535-402E-B07B-5129D8F81E72}" dt="2020-10-14T12:50:26.626" v="21" actId="20577"/>
        <pc:sldMkLst>
          <pc:docMk/>
          <pc:sldMk cId="3327774618" sldId="281"/>
        </pc:sldMkLst>
        <pc:spChg chg="mod">
          <ac:chgData name="Justyna Tomala" userId="191eb34fd6e5a6b5" providerId="LiveId" clId="{563F54C7-F535-402E-B07B-5129D8F81E72}" dt="2020-10-14T12:50:26.626" v="21" actId="20577"/>
          <ac:spMkLst>
            <pc:docMk/>
            <pc:sldMk cId="3327774618" sldId="281"/>
            <ac:spMk id="12" creationId="{00000000-0000-0000-0000-000000000000}"/>
          </ac:spMkLst>
        </pc:spChg>
      </pc:sldChg>
      <pc:sldChg chg="modSp mod ord">
        <pc:chgData name="Justyna Tomala" userId="191eb34fd6e5a6b5" providerId="LiveId" clId="{563F54C7-F535-402E-B07B-5129D8F81E72}" dt="2020-10-14T12:49:57.597" v="13" actId="20577"/>
        <pc:sldMkLst>
          <pc:docMk/>
          <pc:sldMk cId="1710379155" sldId="285"/>
        </pc:sldMkLst>
        <pc:spChg chg="mod">
          <ac:chgData name="Justyna Tomala" userId="191eb34fd6e5a6b5" providerId="LiveId" clId="{563F54C7-F535-402E-B07B-5129D8F81E72}" dt="2020-10-14T12:49:57.597" v="13" actId="20577"/>
          <ac:spMkLst>
            <pc:docMk/>
            <pc:sldMk cId="1710379155" sldId="285"/>
            <ac:spMk id="12" creationId="{00000000-0000-0000-0000-000000000000}"/>
          </ac:spMkLst>
        </pc:spChg>
      </pc:sldChg>
      <pc:sldChg chg="addSp modSp mod">
        <pc:chgData name="Justyna Tomala" userId="191eb34fd6e5a6b5" providerId="LiveId" clId="{563F54C7-F535-402E-B07B-5129D8F81E72}" dt="2020-10-14T13:49:00.670" v="581" actId="123"/>
        <pc:sldMkLst>
          <pc:docMk/>
          <pc:sldMk cId="3024347523" sldId="286"/>
        </pc:sldMkLst>
        <pc:spChg chg="add mod">
          <ac:chgData name="Justyna Tomala" userId="191eb34fd6e5a6b5" providerId="LiveId" clId="{563F54C7-F535-402E-B07B-5129D8F81E72}" dt="2020-10-14T13:49:00.670" v="581" actId="123"/>
          <ac:spMkLst>
            <pc:docMk/>
            <pc:sldMk cId="3024347523" sldId="286"/>
            <ac:spMk id="6" creationId="{B8B4D8EA-D9D6-4C0E-831E-1C205323EFE3}"/>
          </ac:spMkLst>
        </pc:spChg>
        <pc:spChg chg="mod">
          <ac:chgData name="Justyna Tomala" userId="191eb34fd6e5a6b5" providerId="LiveId" clId="{563F54C7-F535-402E-B07B-5129D8F81E72}" dt="2020-10-14T12:51:02.453" v="37" actId="20577"/>
          <ac:spMkLst>
            <pc:docMk/>
            <pc:sldMk cId="3024347523" sldId="286"/>
            <ac:spMk id="12" creationId="{00000000-0000-0000-0000-000000000000}"/>
          </ac:spMkLst>
        </pc:spChg>
        <pc:picChg chg="mod">
          <ac:chgData name="Justyna Tomala" userId="191eb34fd6e5a6b5" providerId="LiveId" clId="{563F54C7-F535-402E-B07B-5129D8F81E72}" dt="2020-10-14T13:48:45.469" v="577" actId="1076"/>
          <ac:picMkLst>
            <pc:docMk/>
            <pc:sldMk cId="3024347523" sldId="286"/>
            <ac:picMk id="5" creationId="{00000000-0000-0000-0000-000000000000}"/>
          </ac:picMkLst>
        </pc:picChg>
      </pc:sldChg>
      <pc:sldChg chg="modSp mod">
        <pc:chgData name="Justyna Tomala" userId="191eb34fd6e5a6b5" providerId="LiveId" clId="{563F54C7-F535-402E-B07B-5129D8F81E72}" dt="2020-10-14T12:51:17.879" v="43" actId="20577"/>
        <pc:sldMkLst>
          <pc:docMk/>
          <pc:sldMk cId="2522543377" sldId="287"/>
        </pc:sldMkLst>
        <pc:spChg chg="mod">
          <ac:chgData name="Justyna Tomala" userId="191eb34fd6e5a6b5" providerId="LiveId" clId="{563F54C7-F535-402E-B07B-5129D8F81E72}" dt="2020-10-14T12:51:17.879" v="43" actId="20577"/>
          <ac:spMkLst>
            <pc:docMk/>
            <pc:sldMk cId="2522543377" sldId="287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1:23.093" v="45" actId="20577"/>
        <pc:sldMkLst>
          <pc:docMk/>
          <pc:sldMk cId="4119534896" sldId="288"/>
        </pc:sldMkLst>
        <pc:spChg chg="mod">
          <ac:chgData name="Justyna Tomala" userId="191eb34fd6e5a6b5" providerId="LiveId" clId="{563F54C7-F535-402E-B07B-5129D8F81E72}" dt="2020-10-14T12:51:23.093" v="45" actId="20577"/>
          <ac:spMkLst>
            <pc:docMk/>
            <pc:sldMk cId="4119534896" sldId="288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1:28.990" v="49" actId="20577"/>
        <pc:sldMkLst>
          <pc:docMk/>
          <pc:sldMk cId="641547739" sldId="289"/>
        </pc:sldMkLst>
        <pc:spChg chg="mod">
          <ac:chgData name="Justyna Tomala" userId="191eb34fd6e5a6b5" providerId="LiveId" clId="{563F54C7-F535-402E-B07B-5129D8F81E72}" dt="2020-10-14T12:51:28.990" v="49" actId="20577"/>
          <ac:spMkLst>
            <pc:docMk/>
            <pc:sldMk cId="641547739" sldId="289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1:37.692" v="53" actId="20577"/>
        <pc:sldMkLst>
          <pc:docMk/>
          <pc:sldMk cId="1473163833" sldId="290"/>
        </pc:sldMkLst>
        <pc:spChg chg="mod">
          <ac:chgData name="Justyna Tomala" userId="191eb34fd6e5a6b5" providerId="LiveId" clId="{563F54C7-F535-402E-B07B-5129D8F81E72}" dt="2020-10-14T12:51:37.692" v="53" actId="20577"/>
          <ac:spMkLst>
            <pc:docMk/>
            <pc:sldMk cId="1473163833" sldId="290"/>
            <ac:spMk id="12" creationId="{00000000-0000-0000-0000-000000000000}"/>
          </ac:spMkLst>
        </pc:spChg>
      </pc:sldChg>
      <pc:sldChg chg="modSp mod ord">
        <pc:chgData name="Justyna Tomala" userId="191eb34fd6e5a6b5" providerId="LiveId" clId="{563F54C7-F535-402E-B07B-5129D8F81E72}" dt="2020-10-14T13:40:54.547" v="560" actId="20577"/>
        <pc:sldMkLst>
          <pc:docMk/>
          <pc:sldMk cId="1881200559" sldId="305"/>
        </pc:sldMkLst>
        <pc:spChg chg="mod">
          <ac:chgData name="Justyna Tomala" userId="191eb34fd6e5a6b5" providerId="LiveId" clId="{563F54C7-F535-402E-B07B-5129D8F81E72}" dt="2020-10-14T12:49:51.692" v="11" actId="20577"/>
          <ac:spMkLst>
            <pc:docMk/>
            <pc:sldMk cId="1881200559" sldId="305"/>
            <ac:spMk id="12" creationId="{00000000-0000-0000-0000-000000000000}"/>
          </ac:spMkLst>
        </pc:spChg>
        <pc:graphicFrameChg chg="mod modGraphic">
          <ac:chgData name="Justyna Tomala" userId="191eb34fd6e5a6b5" providerId="LiveId" clId="{563F54C7-F535-402E-B07B-5129D8F81E72}" dt="2020-10-14T13:40:54.547" v="560" actId="20577"/>
          <ac:graphicFrameMkLst>
            <pc:docMk/>
            <pc:sldMk cId="1881200559" sldId="305"/>
            <ac:graphicFrameMk id="6" creationId="{4035B9AE-AE12-4FB5-9138-5C23D1BD0621}"/>
          </ac:graphicFrameMkLst>
        </pc:graphicFrameChg>
      </pc:sldChg>
      <pc:sldChg chg="modSp mod">
        <pc:chgData name="Justyna Tomala" userId="191eb34fd6e5a6b5" providerId="LiveId" clId="{563F54C7-F535-402E-B07B-5129D8F81E72}" dt="2020-10-14T12:50:18.480" v="19" actId="20577"/>
        <pc:sldMkLst>
          <pc:docMk/>
          <pc:sldMk cId="368282685" sldId="329"/>
        </pc:sldMkLst>
        <pc:spChg chg="mod">
          <ac:chgData name="Justyna Tomala" userId="191eb34fd6e5a6b5" providerId="LiveId" clId="{563F54C7-F535-402E-B07B-5129D8F81E72}" dt="2020-10-14T12:50:18.480" v="19" actId="20577"/>
          <ac:spMkLst>
            <pc:docMk/>
            <pc:sldMk cId="368282685" sldId="329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0:35.002" v="25" actId="20577"/>
        <pc:sldMkLst>
          <pc:docMk/>
          <pc:sldMk cId="836540287" sldId="330"/>
        </pc:sldMkLst>
        <pc:spChg chg="mod">
          <ac:chgData name="Justyna Tomala" userId="191eb34fd6e5a6b5" providerId="LiveId" clId="{563F54C7-F535-402E-B07B-5129D8F81E72}" dt="2020-10-14T12:50:35.002" v="25" actId="20577"/>
          <ac:spMkLst>
            <pc:docMk/>
            <pc:sldMk cId="836540287" sldId="330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0:46.790" v="31" actId="20577"/>
        <pc:sldMkLst>
          <pc:docMk/>
          <pc:sldMk cId="2247101261" sldId="331"/>
        </pc:sldMkLst>
        <pc:spChg chg="mod">
          <ac:chgData name="Justyna Tomala" userId="191eb34fd6e5a6b5" providerId="LiveId" clId="{563F54C7-F535-402E-B07B-5129D8F81E72}" dt="2020-10-14T12:50:46.790" v="31" actId="20577"/>
          <ac:spMkLst>
            <pc:docMk/>
            <pc:sldMk cId="2247101261" sldId="331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0:51.769" v="33" actId="20577"/>
        <pc:sldMkLst>
          <pc:docMk/>
          <pc:sldMk cId="236577500" sldId="332"/>
        </pc:sldMkLst>
        <pc:spChg chg="mod">
          <ac:chgData name="Justyna Tomala" userId="191eb34fd6e5a6b5" providerId="LiveId" clId="{563F54C7-F535-402E-B07B-5129D8F81E72}" dt="2020-10-14T12:50:51.769" v="33" actId="20577"/>
          <ac:spMkLst>
            <pc:docMk/>
            <pc:sldMk cId="236577500" sldId="332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0:57.117" v="35" actId="20577"/>
        <pc:sldMkLst>
          <pc:docMk/>
          <pc:sldMk cId="2872473862" sldId="333"/>
        </pc:sldMkLst>
        <pc:spChg chg="mod">
          <ac:chgData name="Justyna Tomala" userId="191eb34fd6e5a6b5" providerId="LiveId" clId="{563F54C7-F535-402E-B07B-5129D8F81E72}" dt="2020-10-14T12:50:57.117" v="35" actId="20577"/>
          <ac:spMkLst>
            <pc:docMk/>
            <pc:sldMk cId="2872473862" sldId="333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1:06.981" v="39" actId="20577"/>
        <pc:sldMkLst>
          <pc:docMk/>
          <pc:sldMk cId="4181774267" sldId="334"/>
        </pc:sldMkLst>
        <pc:spChg chg="mod">
          <ac:chgData name="Justyna Tomala" userId="191eb34fd6e5a6b5" providerId="LiveId" clId="{563F54C7-F535-402E-B07B-5129D8F81E72}" dt="2020-10-14T12:51:06.981" v="39" actId="20577"/>
          <ac:spMkLst>
            <pc:docMk/>
            <pc:sldMk cId="4181774267" sldId="334"/>
            <ac:spMk id="12" creationId="{00000000-0000-0000-0000-000000000000}"/>
          </ac:spMkLst>
        </pc:spChg>
      </pc:sldChg>
      <pc:sldChg chg="modSp mod">
        <pc:chgData name="Justyna Tomala" userId="191eb34fd6e5a6b5" providerId="LiveId" clId="{563F54C7-F535-402E-B07B-5129D8F81E72}" dt="2020-10-14T12:51:11.997" v="41" actId="20577"/>
        <pc:sldMkLst>
          <pc:docMk/>
          <pc:sldMk cId="804453896" sldId="335"/>
        </pc:sldMkLst>
        <pc:spChg chg="mod">
          <ac:chgData name="Justyna Tomala" userId="191eb34fd6e5a6b5" providerId="LiveId" clId="{563F54C7-F535-402E-B07B-5129D8F81E72}" dt="2020-10-14T12:51:11.997" v="41" actId="20577"/>
          <ac:spMkLst>
            <pc:docMk/>
            <pc:sldMk cId="804453896" sldId="335"/>
            <ac:spMk id="12" creationId="{00000000-0000-0000-0000-000000000000}"/>
          </ac:spMkLst>
        </pc:spChg>
      </pc:sldChg>
      <pc:sldChg chg="modSp mod ord">
        <pc:chgData name="Justyna Tomala" userId="191eb34fd6e5a6b5" providerId="LiveId" clId="{563F54C7-F535-402E-B07B-5129D8F81E72}" dt="2020-10-14T13:28:09.094" v="222"/>
        <pc:sldMkLst>
          <pc:docMk/>
          <pc:sldMk cId="3381389056" sldId="354"/>
        </pc:sldMkLst>
        <pc:spChg chg="mod">
          <ac:chgData name="Justyna Tomala" userId="191eb34fd6e5a6b5" providerId="LiveId" clId="{563F54C7-F535-402E-B07B-5129D8F81E72}" dt="2020-10-14T12:49:45.792" v="7" actId="20577"/>
          <ac:spMkLst>
            <pc:docMk/>
            <pc:sldMk cId="3381389056" sldId="354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BD97-F93B-4297-9F36-397405EB3BA0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A7FF-9A7B-4AD7-92E8-770655D940E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98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 1 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Introduction to Social Entrepreneurship and Opportunity identification</a:t>
            </a:r>
            <a:endParaRPr lang="pl-PL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 2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Business modelling and sourcing</a:t>
            </a:r>
            <a:endParaRPr lang="pl-PL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 3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 communication strategies</a:t>
            </a:r>
            <a:endParaRPr lang="pl-PL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 4 - SE </a:t>
            </a:r>
            <a:r>
              <a:rPr lang="pl-PL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Hubs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236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9362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063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517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857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znajduje się w</a:t>
            </a:r>
            <a:r>
              <a:rPr lang="pl-PL" baseline="0" dirty="0"/>
              <a:t> tym szkoleniu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940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znajduje się w</a:t>
            </a:r>
            <a:r>
              <a:rPr lang="pl-PL" baseline="0" dirty="0"/>
              <a:t> tym szkoleniu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93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545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841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243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enterprises are a specific type of organizations, which pursue social goals while carrying out a significant amount of economic, market-based activity. In other words, social enterprises use business tools to introduce social change and improvements in regard to social problems. 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definitions of SE have been developed in different domains (non-profit, for-profit and public sectors) they are not all the same, however, remain fairly similar. Below you can find some examples of popular definitions of social enterprise.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187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387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10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3" name="AutoShape 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AutoShape 4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4863" y="1191677"/>
            <a:ext cx="3985512" cy="19478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592" r="26829"/>
          <a:stretch>
            <a:fillRect/>
          </a:stretch>
        </p:blipFill>
        <p:spPr>
          <a:xfrm>
            <a:off x="14696433" y="9301157"/>
            <a:ext cx="3435211" cy="9858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1595" y="2944029"/>
            <a:ext cx="8140809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Cormorant Garamond Bold Bold"/>
              </a:rPr>
              <a:t>Erasmus+ Capacity Building in Higher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77400" y="4929221"/>
            <a:ext cx="7868050" cy="232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spc="-105" dirty="0">
                <a:solidFill>
                  <a:srgbClr val="342D29"/>
                </a:solidFill>
                <a:latin typeface="Cormorant Garamond Bold Bold"/>
              </a:rPr>
              <a:t>Strengthening innovative social</a:t>
            </a:r>
          </a:p>
          <a:p>
            <a:pPr algn="ctr">
              <a:lnSpc>
                <a:spcPts val="4536"/>
              </a:lnSpc>
            </a:pPr>
            <a:r>
              <a:rPr lang="en-US" sz="4200" spc="-105" dirty="0">
                <a:solidFill>
                  <a:srgbClr val="342D29"/>
                </a:solidFill>
                <a:latin typeface="Cormorant Garamond Bold Bold"/>
              </a:rPr>
              <a:t>entrepreneurship practices for disruptive business settings in Thailand and Myanmar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7214" y="6219079"/>
            <a:ext cx="7868050" cy="73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35" dirty="0" err="1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Projectref</a:t>
            </a:r>
            <a:r>
              <a:rPr lang="en-US" sz="2100" spc="35" dirty="0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.: 609711-EPP-1-2019-1-AT-EPPKA2-CBHE-JP </a:t>
            </a:r>
          </a:p>
          <a:p>
            <a:pPr>
              <a:lnSpc>
                <a:spcPts val="2940"/>
              </a:lnSpc>
            </a:pPr>
            <a:r>
              <a:rPr lang="en-US" sz="2100" spc="35" dirty="0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Duration: 36 Months (15/01/2020-14/01/2023)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10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pic>
        <p:nvPicPr>
          <p:cNvPr id="3" name="Google Shape;189;p11">
            <a:extLst>
              <a:ext uri="{FF2B5EF4-FFF2-40B4-BE49-F238E27FC236}">
                <a16:creationId xmlns:a16="http://schemas.microsoft.com/office/drawing/2014/main" id="{3D9FBD79-0F3B-4359-905F-F1FA203FE7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1363082"/>
            <a:ext cx="13106400" cy="8701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88;p11">
            <a:extLst>
              <a:ext uri="{FF2B5EF4-FFF2-40B4-BE49-F238E27FC236}">
                <a16:creationId xmlns:a16="http://schemas.microsoft.com/office/drawing/2014/main" id="{10F89604-3B53-426C-8BD8-A919C2729FB0}"/>
              </a:ext>
            </a:extLst>
          </p:cNvPr>
          <p:cNvSpPr txBox="1">
            <a:spLocks/>
          </p:cNvSpPr>
          <p:nvPr/>
        </p:nvSpPr>
        <p:spPr>
          <a:xfrm>
            <a:off x="2771293" y="462968"/>
            <a:ext cx="8541545" cy="900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8550" rIns="0" bIns="685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/>
              <a:t>Delineation</a:t>
            </a:r>
            <a:r>
              <a:rPr lang="pl-PL" b="1" dirty="0"/>
              <a:t> of </a:t>
            </a:r>
            <a:r>
              <a:rPr lang="pl-PL" b="1" dirty="0" err="1"/>
              <a:t>social</a:t>
            </a:r>
            <a:r>
              <a:rPr lang="pl-PL" b="1" dirty="0"/>
              <a:t> enterprises</a:t>
            </a:r>
          </a:p>
        </p:txBody>
      </p:sp>
    </p:spTree>
    <p:extLst>
      <p:ext uri="{BB962C8B-B14F-4D97-AF65-F5344CB8AC3E}">
        <p14:creationId xmlns:p14="http://schemas.microsoft.com/office/powerpoint/2010/main" val="80445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11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grpSp>
        <p:nvGrpSpPr>
          <p:cNvPr id="21" name="Google Shape;164;p10">
            <a:extLst>
              <a:ext uri="{FF2B5EF4-FFF2-40B4-BE49-F238E27FC236}">
                <a16:creationId xmlns:a16="http://schemas.microsoft.com/office/drawing/2014/main" id="{96D6956E-6B1A-4A90-A17B-BBB68E44696E}"/>
              </a:ext>
            </a:extLst>
          </p:cNvPr>
          <p:cNvGrpSpPr/>
          <p:nvPr/>
        </p:nvGrpSpPr>
        <p:grpSpPr>
          <a:xfrm>
            <a:off x="2590800" y="1924903"/>
            <a:ext cx="11187545" cy="6824689"/>
            <a:chOff x="0" y="616"/>
            <a:chExt cx="7935569" cy="5267218"/>
          </a:xfrm>
        </p:grpSpPr>
        <p:sp>
          <p:nvSpPr>
            <p:cNvPr id="22" name="Google Shape;165;p10">
              <a:extLst>
                <a:ext uri="{FF2B5EF4-FFF2-40B4-BE49-F238E27FC236}">
                  <a16:creationId xmlns:a16="http://schemas.microsoft.com/office/drawing/2014/main" id="{FA039B15-59BC-46B8-893D-848C260A6972}"/>
                </a:ext>
              </a:extLst>
            </p:cNvPr>
            <p:cNvSpPr/>
            <p:nvPr/>
          </p:nvSpPr>
          <p:spPr>
            <a:xfrm>
              <a:off x="0" y="616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3" name="Google Shape;166;p10">
              <a:extLst>
                <a:ext uri="{FF2B5EF4-FFF2-40B4-BE49-F238E27FC236}">
                  <a16:creationId xmlns:a16="http://schemas.microsoft.com/office/drawing/2014/main" id="{E6833555-FEE0-4E7D-8E84-8E25068EC955}"/>
                </a:ext>
              </a:extLst>
            </p:cNvPr>
            <p:cNvSpPr txBox="1"/>
            <p:nvPr/>
          </p:nvSpPr>
          <p:spPr>
            <a:xfrm>
              <a:off x="31538" y="32154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l-PL" sz="33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pl-PL" sz="33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clear</a:t>
              </a:r>
              <a:r>
                <a:rPr lang="pl-PL" sz="33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l-PL" sz="33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</a:t>
              </a:r>
              <a:r>
                <a:rPr lang="pl-PL" sz="33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l-PL" sz="33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r>
                <a:rPr lang="pl-PL" sz="33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3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7;p10">
              <a:extLst>
                <a:ext uri="{FF2B5EF4-FFF2-40B4-BE49-F238E27FC236}">
                  <a16:creationId xmlns:a16="http://schemas.microsoft.com/office/drawing/2014/main" id="{59AAC4C5-1C68-44C7-A841-BF792BD934FB}"/>
                </a:ext>
              </a:extLst>
            </p:cNvPr>
            <p:cNvSpPr/>
            <p:nvPr/>
          </p:nvSpPr>
          <p:spPr>
            <a:xfrm>
              <a:off x="0" y="660781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48CC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5" name="Google Shape;168;p10">
              <a:extLst>
                <a:ext uri="{FF2B5EF4-FFF2-40B4-BE49-F238E27FC236}">
                  <a16:creationId xmlns:a16="http://schemas.microsoft.com/office/drawing/2014/main" id="{4F377729-6463-434F-A7C2-8DC58BDA9DEB}"/>
                </a:ext>
              </a:extLst>
            </p:cNvPr>
            <p:cNvSpPr txBox="1"/>
            <p:nvPr/>
          </p:nvSpPr>
          <p:spPr>
            <a:xfrm>
              <a:off x="31538" y="692319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l-PL"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Hybrid organizations; combining social and economic goals, social and market logic</a:t>
              </a:r>
              <a:endPara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69;p10">
              <a:extLst>
                <a:ext uri="{FF2B5EF4-FFF2-40B4-BE49-F238E27FC236}">
                  <a16:creationId xmlns:a16="http://schemas.microsoft.com/office/drawing/2014/main" id="{5FFA7689-F00B-434A-8B9A-9DC3F5119E38}"/>
                </a:ext>
              </a:extLst>
            </p:cNvPr>
            <p:cNvSpPr/>
            <p:nvPr/>
          </p:nvSpPr>
          <p:spPr>
            <a:xfrm>
              <a:off x="0" y="1320947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47D4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7" name="Google Shape;170;p10">
              <a:extLst>
                <a:ext uri="{FF2B5EF4-FFF2-40B4-BE49-F238E27FC236}">
                  <a16:creationId xmlns:a16="http://schemas.microsoft.com/office/drawing/2014/main" id="{C8A31786-72C3-428A-A61F-1EA02D1DFD9E}"/>
                </a:ext>
              </a:extLst>
            </p:cNvPr>
            <p:cNvSpPr txBox="1"/>
            <p:nvPr/>
          </p:nvSpPr>
          <p:spPr>
            <a:xfrm>
              <a:off x="31538" y="1352485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l-PL"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Own economic activity and revenue generation</a:t>
              </a:r>
              <a:endPara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71;p10">
              <a:extLst>
                <a:ext uri="{FF2B5EF4-FFF2-40B4-BE49-F238E27FC236}">
                  <a16:creationId xmlns:a16="http://schemas.microsoft.com/office/drawing/2014/main" id="{F7CCB846-88A4-4A6A-9B0C-4A0187D3B764}"/>
                </a:ext>
              </a:extLst>
            </p:cNvPr>
            <p:cNvSpPr/>
            <p:nvPr/>
          </p:nvSpPr>
          <p:spPr>
            <a:xfrm>
              <a:off x="0" y="1981112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45DB4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9" name="Google Shape;172;p10">
              <a:extLst>
                <a:ext uri="{FF2B5EF4-FFF2-40B4-BE49-F238E27FC236}">
                  <a16:creationId xmlns:a16="http://schemas.microsoft.com/office/drawing/2014/main" id="{9C74FA56-A871-4F51-A9A0-FF673B23B503}"/>
                </a:ext>
              </a:extLst>
            </p:cNvPr>
            <p:cNvSpPr txBox="1"/>
            <p:nvPr/>
          </p:nvSpPr>
          <p:spPr>
            <a:xfrm>
              <a:off x="31538" y="2012650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l-PL"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Community based and community oriented</a:t>
              </a:r>
              <a:endPara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73;p10">
              <a:extLst>
                <a:ext uri="{FF2B5EF4-FFF2-40B4-BE49-F238E27FC236}">
                  <a16:creationId xmlns:a16="http://schemas.microsoft.com/office/drawing/2014/main" id="{BF47CC33-858A-470F-8122-E25CED89FFC4}"/>
                </a:ext>
              </a:extLst>
            </p:cNvPr>
            <p:cNvSpPr/>
            <p:nvPr/>
          </p:nvSpPr>
          <p:spPr>
            <a:xfrm>
              <a:off x="0" y="2641278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7EE3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1" name="Google Shape;174;p10">
              <a:extLst>
                <a:ext uri="{FF2B5EF4-FFF2-40B4-BE49-F238E27FC236}">
                  <a16:creationId xmlns:a16="http://schemas.microsoft.com/office/drawing/2014/main" id="{327542ED-FAF6-4E6F-BA3F-3F519A39EAD9}"/>
                </a:ext>
              </a:extLst>
            </p:cNvPr>
            <p:cNvSpPr txBox="1"/>
            <p:nvPr/>
          </p:nvSpPr>
          <p:spPr>
            <a:xfrm>
              <a:off x="31538" y="2672816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l-PL"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Relying on cooperation and networks</a:t>
              </a:r>
              <a:endPara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75;p10">
              <a:extLst>
                <a:ext uri="{FF2B5EF4-FFF2-40B4-BE49-F238E27FC236}">
                  <a16:creationId xmlns:a16="http://schemas.microsoft.com/office/drawing/2014/main" id="{309B71BA-CEBA-420F-8380-DF1EE3223ADC}"/>
                </a:ext>
              </a:extLst>
            </p:cNvPr>
            <p:cNvSpPr/>
            <p:nvPr/>
          </p:nvSpPr>
          <p:spPr>
            <a:xfrm>
              <a:off x="0" y="3301443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C2E9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3" name="Google Shape;176;p10">
              <a:extLst>
                <a:ext uri="{FF2B5EF4-FFF2-40B4-BE49-F238E27FC236}">
                  <a16:creationId xmlns:a16="http://schemas.microsoft.com/office/drawing/2014/main" id="{40DAD049-9AB6-456C-A841-29486FEEFC61}"/>
                </a:ext>
              </a:extLst>
            </p:cNvPr>
            <p:cNvSpPr txBox="1"/>
            <p:nvPr/>
          </p:nvSpPr>
          <p:spPr>
            <a:xfrm>
              <a:off x="31538" y="3332981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l-PL"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Innovative </a:t>
              </a:r>
              <a:endPara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77;p10">
              <a:extLst>
                <a:ext uri="{FF2B5EF4-FFF2-40B4-BE49-F238E27FC236}">
                  <a16:creationId xmlns:a16="http://schemas.microsoft.com/office/drawing/2014/main" id="{F89A110B-966B-45F5-8214-31979B493F05}"/>
                </a:ext>
              </a:extLst>
            </p:cNvPr>
            <p:cNvSpPr/>
            <p:nvPr/>
          </p:nvSpPr>
          <p:spPr>
            <a:xfrm>
              <a:off x="0" y="3961609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EFD6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5" name="Google Shape;178;p10">
              <a:extLst>
                <a:ext uri="{FF2B5EF4-FFF2-40B4-BE49-F238E27FC236}">
                  <a16:creationId xmlns:a16="http://schemas.microsoft.com/office/drawing/2014/main" id="{8EF856BA-EE93-4674-9853-28EEDF6B99F4}"/>
                </a:ext>
              </a:extLst>
            </p:cNvPr>
            <p:cNvSpPr txBox="1"/>
            <p:nvPr/>
          </p:nvSpPr>
          <p:spPr>
            <a:xfrm>
              <a:off x="31538" y="3993147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l-PL"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Implementing social change</a:t>
              </a:r>
              <a:endPara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79;p10">
              <a:extLst>
                <a:ext uri="{FF2B5EF4-FFF2-40B4-BE49-F238E27FC236}">
                  <a16:creationId xmlns:a16="http://schemas.microsoft.com/office/drawing/2014/main" id="{C40974B4-F4A0-4C83-8DCD-DED8FE9225DE}"/>
                </a:ext>
              </a:extLst>
            </p:cNvPr>
            <p:cNvSpPr/>
            <p:nvPr/>
          </p:nvSpPr>
          <p:spPr>
            <a:xfrm>
              <a:off x="0" y="4621774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7" name="Google Shape;180;p10">
              <a:extLst>
                <a:ext uri="{FF2B5EF4-FFF2-40B4-BE49-F238E27FC236}">
                  <a16:creationId xmlns:a16="http://schemas.microsoft.com/office/drawing/2014/main" id="{0FA5772E-A061-46AB-8543-DD7A2A60577C}"/>
                </a:ext>
              </a:extLst>
            </p:cNvPr>
            <p:cNvSpPr txBox="1"/>
            <p:nvPr/>
          </p:nvSpPr>
          <p:spPr>
            <a:xfrm>
              <a:off x="31538" y="4653312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l-PL"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Various legal forms (depending on country)</a:t>
              </a:r>
              <a:endPara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Google Shape;182;p10">
            <a:extLst>
              <a:ext uri="{FF2B5EF4-FFF2-40B4-BE49-F238E27FC236}">
                <a16:creationId xmlns:a16="http://schemas.microsoft.com/office/drawing/2014/main" id="{568FDCD5-643B-4B05-8417-C3C259BEA3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397" r="30649"/>
          <a:stretch/>
        </p:blipFill>
        <p:spPr>
          <a:xfrm>
            <a:off x="14097000" y="4825916"/>
            <a:ext cx="3613358" cy="35887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DD1D9CA-AEEF-4009-9065-63FD33CE8917}"/>
              </a:ext>
            </a:extLst>
          </p:cNvPr>
          <p:cNvSpPr txBox="1"/>
          <p:nvPr/>
        </p:nvSpPr>
        <p:spPr>
          <a:xfrm>
            <a:off x="3581400" y="424278"/>
            <a:ext cx="1165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800" b="1" dirty="0" err="1">
                <a:solidFill>
                  <a:schemeClr val="tx1"/>
                </a:solidFill>
              </a:rPr>
              <a:t>Characteristic</a:t>
            </a:r>
            <a:r>
              <a:rPr lang="pl-PL" sz="4800" b="1" dirty="0">
                <a:solidFill>
                  <a:schemeClr val="tx1"/>
                </a:solidFill>
              </a:rPr>
              <a:t> </a:t>
            </a:r>
            <a:r>
              <a:rPr lang="pl-PL" sz="4800" b="1" dirty="0" err="1">
                <a:solidFill>
                  <a:schemeClr val="tx1"/>
                </a:solidFill>
              </a:rPr>
              <a:t>features</a:t>
            </a:r>
            <a:r>
              <a:rPr lang="pl-PL" sz="4800" b="1" dirty="0">
                <a:solidFill>
                  <a:schemeClr val="tx1"/>
                </a:solidFill>
              </a:rPr>
              <a:t> of </a:t>
            </a:r>
            <a:r>
              <a:rPr lang="pl-PL" sz="4800" b="1" dirty="0" err="1">
                <a:solidFill>
                  <a:schemeClr val="tx1"/>
                </a:solidFill>
              </a:rPr>
              <a:t>social</a:t>
            </a:r>
            <a:r>
              <a:rPr lang="pl-PL" sz="4800" b="1" dirty="0">
                <a:solidFill>
                  <a:schemeClr val="tx1"/>
                </a:solidFill>
              </a:rPr>
              <a:t> enterprises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418177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Concepts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and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contexts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of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social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enterprises</a:t>
            </a:r>
          </a:p>
          <a:p>
            <a:pPr>
              <a:lnSpc>
                <a:spcPts val="7680"/>
              </a:lnSpc>
            </a:pPr>
            <a:endParaRPr lang="pl-PL" sz="4800" spc="64" dirty="0">
              <a:solidFill>
                <a:schemeClr val="bg1"/>
              </a:solidFill>
              <a:latin typeface="Assistant Bold"/>
            </a:endParaRPr>
          </a:p>
          <a:p>
            <a:pPr>
              <a:lnSpc>
                <a:spcPts val="7680"/>
              </a:lnSpc>
            </a:pP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Work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in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teams</a:t>
            </a:r>
            <a:endParaRPr lang="pl-PL" sz="4800" spc="64" dirty="0">
              <a:solidFill>
                <a:schemeClr val="bg1"/>
              </a:solidFill>
              <a:latin typeface="Assistant Bold"/>
            </a:endParaRPr>
          </a:p>
          <a:p>
            <a:pPr>
              <a:lnSpc>
                <a:spcPts val="7680"/>
              </a:lnSpc>
            </a:pP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20 </a:t>
            </a:r>
            <a:r>
              <a:rPr lang="pl-PL" sz="4800" spc="64">
                <a:solidFill>
                  <a:schemeClr val="bg1"/>
                </a:solidFill>
                <a:latin typeface="Assistant Bold"/>
              </a:rPr>
              <a:t>mins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12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8B4D8EA-D9D6-4C0E-831E-1C205323EFE3}"/>
              </a:ext>
            </a:extLst>
          </p:cNvPr>
          <p:cNvSpPr txBox="1"/>
          <p:nvPr/>
        </p:nvSpPr>
        <p:spPr>
          <a:xfrm>
            <a:off x="9448800" y="1603722"/>
            <a:ext cx="68970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2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What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l-PL" sz="32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is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l-PL" sz="32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your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l-PL" sz="32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experience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 with </a:t>
            </a:r>
            <a:r>
              <a:rPr lang="pl-PL" sz="32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social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 enterprises?</a:t>
            </a: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How long have social enterprises been in the interest of academia, public policy, general public?</a:t>
            </a:r>
            <a:endParaRPr lang="en-US" sz="3200" b="0" dirty="0">
              <a:effectLst/>
              <a:latin typeface="+mj-lt"/>
            </a:endParaRP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How would an average citizen in your country describe what are SEs?</a:t>
            </a:r>
            <a:endParaRPr lang="en-US" sz="3200" b="0" dirty="0">
              <a:effectLst/>
              <a:latin typeface="+mj-lt"/>
            </a:endParaRP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Are SEs popular (</a:t>
            </a:r>
            <a:r>
              <a:rPr lang="pl-PL" sz="32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among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 customers, potential employees or partners, as career path)?</a:t>
            </a:r>
            <a:endParaRPr lang="en-US" sz="3200" b="0" dirty="0">
              <a:effectLst/>
              <a:latin typeface="+mj-lt"/>
            </a:endParaRP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What is the most common legal form that SEs function in?</a:t>
            </a:r>
            <a:endParaRPr lang="en-US" sz="3200" b="0" dirty="0">
              <a:effectLst/>
              <a:latin typeface="+mj-lt"/>
            </a:endParaRP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Do they receive government support?</a:t>
            </a:r>
            <a:endParaRPr lang="en-US" sz="3200" b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34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90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Sharing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session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13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39" y="1132060"/>
            <a:ext cx="6849722" cy="57777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671" y="7500189"/>
            <a:ext cx="7038690" cy="11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90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Case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presentation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14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pic>
        <p:nvPicPr>
          <p:cNvPr id="8" name="image16.jpg" descr="Majka Lipiak (Leżę i Pracuję): Jako zespół czujemy, że to w czym możemy być najlepsi to odczarowywanie niepełnosprawności">
            <a:extLst>
              <a:ext uri="{FF2B5EF4-FFF2-40B4-BE49-F238E27FC236}">
                <a16:creationId xmlns:a16="http://schemas.microsoft.com/office/drawing/2014/main" id="{B61AA938-250C-4B24-963F-62FE3472B63C}"/>
              </a:ext>
            </a:extLst>
          </p:cNvPr>
          <p:cNvPicPr/>
          <p:nvPr/>
        </p:nvPicPr>
        <p:blipFill>
          <a:blip r:embed="rId4"/>
          <a:srcRect b="29705"/>
          <a:stretch>
            <a:fillRect/>
          </a:stretch>
        </p:blipFill>
        <p:spPr>
          <a:xfrm>
            <a:off x="7483967" y="3698821"/>
            <a:ext cx="9448165" cy="4915852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759B52-2FAC-45BB-B7B6-1BEA6630141D}"/>
              </a:ext>
            </a:extLst>
          </p:cNvPr>
          <p:cNvSpPr txBox="1"/>
          <p:nvPr/>
        </p:nvSpPr>
        <p:spPr>
          <a:xfrm>
            <a:off x="9144000" y="1028700"/>
            <a:ext cx="7788132" cy="922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5400" spc="64" dirty="0" err="1">
                <a:latin typeface="Assistant Bold"/>
              </a:rPr>
              <a:t>Work</a:t>
            </a:r>
            <a:r>
              <a:rPr lang="pl-PL" sz="5400" spc="64" dirty="0">
                <a:latin typeface="Assistant Bold"/>
              </a:rPr>
              <a:t> from </a:t>
            </a:r>
            <a:r>
              <a:rPr lang="pl-PL" sz="5400" spc="64" dirty="0" err="1">
                <a:latin typeface="Assistant Bold"/>
              </a:rPr>
              <a:t>bed</a:t>
            </a:r>
            <a:r>
              <a:rPr lang="pl-PL" sz="5400" spc="64" dirty="0">
                <a:latin typeface="Assistant Bold"/>
              </a:rPr>
              <a:t> (Poland)</a:t>
            </a:r>
            <a:endParaRPr lang="en-US" sz="5400" spc="64" dirty="0">
              <a:latin typeface="Assistant Bold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B2D3A07-64E1-4ADE-869C-52EE4CC60A51}"/>
              </a:ext>
            </a:extLst>
          </p:cNvPr>
          <p:cNvSpPr txBox="1"/>
          <p:nvPr/>
        </p:nvSpPr>
        <p:spPr>
          <a:xfrm>
            <a:off x="12573000" y="8734028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Source: https://lezeipracuje.pl/en/</a:t>
            </a:r>
          </a:p>
        </p:txBody>
      </p:sp>
    </p:spTree>
    <p:extLst>
      <p:ext uri="{BB962C8B-B14F-4D97-AF65-F5344CB8AC3E}">
        <p14:creationId xmlns:p14="http://schemas.microsoft.com/office/powerpoint/2010/main" val="411953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2877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Working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in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teams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on a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specific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SE challenge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15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659448"/>
            <a:ext cx="7010400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90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Wrap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up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discussion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16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714500"/>
            <a:ext cx="707231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6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868400" y="0"/>
            <a:ext cx="4419600" cy="1034415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990600"/>
            <a:ext cx="10717878" cy="55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endParaRPr lang="en-US" sz="3400" spc="204" dirty="0">
              <a:solidFill>
                <a:srgbClr val="342D29"/>
              </a:solidFill>
              <a:latin typeface="Assistant Regular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chemeClr val="bg1"/>
                </a:solidFill>
                <a:latin typeface="Assistant Bold Bold"/>
              </a:rPr>
              <a:t>17</a:t>
            </a:r>
            <a:endParaRPr lang="en-US" sz="2400" dirty="0">
              <a:solidFill>
                <a:schemeClr val="bg1"/>
              </a:solidFill>
              <a:latin typeface="Assistant Bold Bold"/>
            </a:endParaRPr>
          </a:p>
        </p:txBody>
      </p:sp>
      <p:pic>
        <p:nvPicPr>
          <p:cNvPr id="11" name="Google Shape;2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730232"/>
            <a:ext cx="4139381" cy="2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6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6922" y="3323361"/>
            <a:ext cx="4517447" cy="403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69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90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Welcome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and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intro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dirty="0">
                <a:solidFill>
                  <a:srgbClr val="342D29"/>
                </a:solidFill>
                <a:latin typeface="Assistant Bold Bold"/>
              </a:rPr>
              <a:t>0</a:t>
            </a: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2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27255-BD72-4F7F-9833-71F68A1E1CC7}"/>
              </a:ext>
            </a:extLst>
          </p:cNvPr>
          <p:cNvSpPr txBox="1"/>
          <p:nvPr/>
        </p:nvSpPr>
        <p:spPr>
          <a:xfrm>
            <a:off x="2705100" y="811881"/>
            <a:ext cx="5562600" cy="90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DAY 1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grpSp>
        <p:nvGrpSpPr>
          <p:cNvPr id="11" name="Google Shape;68;p2"/>
          <p:cNvGrpSpPr/>
          <p:nvPr/>
        </p:nvGrpSpPr>
        <p:grpSpPr>
          <a:xfrm>
            <a:off x="9012450" y="1695796"/>
            <a:ext cx="7878515" cy="6660447"/>
            <a:chOff x="-22" y="2362"/>
            <a:chExt cx="7187402" cy="3335632"/>
          </a:xfrm>
        </p:grpSpPr>
        <p:sp>
          <p:nvSpPr>
            <p:cNvPr id="13" name="Google Shape;69;p2"/>
            <p:cNvSpPr/>
            <p:nvPr/>
          </p:nvSpPr>
          <p:spPr>
            <a:xfrm>
              <a:off x="-22" y="2758860"/>
              <a:ext cx="7187380" cy="579134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Training 4 – How to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implement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a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training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sentre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(SEKH)</a:t>
              </a:r>
              <a:endParaRPr lang="de-AT" sz="2800" dirty="0"/>
            </a:p>
          </p:txBody>
        </p:sp>
        <p:sp>
          <p:nvSpPr>
            <p:cNvPr id="19" name="Google Shape;73;p2"/>
            <p:cNvSpPr/>
            <p:nvPr/>
          </p:nvSpPr>
          <p:spPr>
            <a:xfrm rot="10800000">
              <a:off x="-2" y="1833839"/>
              <a:ext cx="7187380" cy="89070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90FF99"/>
                </a:gs>
                <a:gs pos="35000">
                  <a:srgbClr val="B1FFB7"/>
                </a:gs>
                <a:gs pos="100000">
                  <a:srgbClr val="DFFFE2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;p2"/>
            <p:cNvSpPr txBox="1"/>
            <p:nvPr/>
          </p:nvSpPr>
          <p:spPr>
            <a:xfrm>
              <a:off x="-1" y="1833839"/>
              <a:ext cx="7187380" cy="578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algn="ctr"/>
              <a:r>
                <a:rPr lang="fr-FR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Training 3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–</a:t>
              </a:r>
              <a:r>
                <a:rPr lang="fr-FR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Branding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&amp; Marketing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strategies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for </a:t>
              </a:r>
              <a:r>
                <a:rPr lang="fr-FR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SE</a:t>
              </a:r>
              <a:endParaRPr lang="pl-PL" sz="28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Google Shape;77;p2"/>
            <p:cNvSpPr/>
            <p:nvPr/>
          </p:nvSpPr>
          <p:spPr>
            <a:xfrm rot="10800000">
              <a:off x="-1" y="884383"/>
              <a:ext cx="7187380" cy="89070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FFFF88"/>
                </a:gs>
                <a:gs pos="35000">
                  <a:srgbClr val="FFFFAB"/>
                </a:gs>
                <a:gs pos="100000">
                  <a:srgbClr val="FFFFDC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;p2"/>
            <p:cNvSpPr txBox="1"/>
            <p:nvPr/>
          </p:nvSpPr>
          <p:spPr>
            <a:xfrm>
              <a:off x="-22" y="904859"/>
              <a:ext cx="71874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Training 2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–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Social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Business </a:t>
              </a:r>
              <a:r>
                <a:rPr lang="en-US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model and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planning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for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social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pl-PL" sz="28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innovation</a:t>
              </a:r>
              <a:endParaRPr lang="pl-PL" sz="28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Google Shape;79;p2"/>
            <p:cNvSpPr/>
            <p:nvPr/>
          </p:nvSpPr>
          <p:spPr>
            <a:xfrm rot="10800000">
              <a:off x="-1" y="2362"/>
              <a:ext cx="7187380" cy="89070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;p2"/>
            <p:cNvSpPr txBox="1"/>
            <p:nvPr/>
          </p:nvSpPr>
          <p:spPr>
            <a:xfrm>
              <a:off x="0" y="2362"/>
              <a:ext cx="7187380" cy="578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Training 1 </a:t>
              </a:r>
              <a:r>
                <a:rPr lang="pl-PL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r>
                <a:rPr lang="en-US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Introduction to Social Entrepreneurship and Opportunity identification</a:t>
              </a:r>
              <a:endParaRPr lang="pl-PL" sz="28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8776491" y="304533"/>
            <a:ext cx="817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" lvl="0">
              <a:spcBef>
                <a:spcPts val="640"/>
              </a:spcBef>
              <a:buSzPts val="3200"/>
            </a:pPr>
            <a:r>
              <a:rPr lang="en-US" sz="3200" dirty="0"/>
              <a:t>This course consists of </a:t>
            </a:r>
            <a:r>
              <a:rPr lang="pl-PL" sz="3200" dirty="0" err="1"/>
              <a:t>four</a:t>
            </a:r>
            <a:r>
              <a:rPr lang="en-US" sz="3200" dirty="0"/>
              <a:t> sequential modules:</a:t>
            </a:r>
          </a:p>
        </p:txBody>
      </p:sp>
    </p:spTree>
    <p:extLst>
      <p:ext uri="{BB962C8B-B14F-4D97-AF65-F5344CB8AC3E}">
        <p14:creationId xmlns:p14="http://schemas.microsoft.com/office/powerpoint/2010/main" val="380612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897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03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1171316"/>
            <a:ext cx="930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8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04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sp>
        <p:nvSpPr>
          <p:cNvPr id="5" name="Google Shape;188;p11">
            <a:extLst>
              <a:ext uri="{FF2B5EF4-FFF2-40B4-BE49-F238E27FC236}">
                <a16:creationId xmlns:a16="http://schemas.microsoft.com/office/drawing/2014/main" id="{C09FCF7B-3922-49A8-B265-6A9C234FD09E}"/>
              </a:ext>
            </a:extLst>
          </p:cNvPr>
          <p:cNvSpPr txBox="1">
            <a:spLocks/>
          </p:cNvSpPr>
          <p:nvPr/>
        </p:nvSpPr>
        <p:spPr>
          <a:xfrm>
            <a:off x="2771293" y="338277"/>
            <a:ext cx="10868507" cy="900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8550" rIns="0" bIns="685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/>
              <a:t>Today’s</a:t>
            </a:r>
            <a:r>
              <a:rPr lang="pl-PL" b="1" dirty="0"/>
              <a:t> agenda</a:t>
            </a:r>
          </a:p>
        </p:txBody>
      </p:sp>
      <p:graphicFrame>
        <p:nvGraphicFramePr>
          <p:cNvPr id="6" name="Tabela 18">
            <a:extLst>
              <a:ext uri="{FF2B5EF4-FFF2-40B4-BE49-F238E27FC236}">
                <a16:creationId xmlns:a16="http://schemas.microsoft.com/office/drawing/2014/main" id="{4035B9AE-AE12-4FB5-9138-5C23D1BD0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95190"/>
              </p:ext>
            </p:extLst>
          </p:nvPr>
        </p:nvGraphicFramePr>
        <p:xfrm>
          <a:off x="1752600" y="1744133"/>
          <a:ext cx="15849600" cy="70611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624446162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060641996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51401458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2252396627"/>
                    </a:ext>
                  </a:extLst>
                </a:gridCol>
              </a:tblGrid>
              <a:tr h="641927">
                <a:tc gridSpan="4">
                  <a:txBody>
                    <a:bodyPr/>
                    <a:lstStyle/>
                    <a:p>
                      <a:r>
                        <a:rPr lang="pl-PL" sz="3600" dirty="0"/>
                        <a:t>DAY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10433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8:00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12:30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13:00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 err="1"/>
                        <a:t>Welcome</a:t>
                      </a:r>
                      <a:r>
                        <a:rPr lang="pl-PL" sz="3600" dirty="0"/>
                        <a:t> and </a:t>
                      </a:r>
                      <a:r>
                        <a:rPr lang="pl-PL" sz="3600" dirty="0" err="1"/>
                        <a:t>intro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19189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8:15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12:45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13:15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 err="1"/>
                        <a:t>Warm</a:t>
                      </a:r>
                      <a:r>
                        <a:rPr lang="pl-PL" sz="3600" dirty="0"/>
                        <a:t> </a:t>
                      </a:r>
                      <a:r>
                        <a:rPr lang="pl-PL" sz="3600" dirty="0" err="1"/>
                        <a:t>up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591324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8:30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13:00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13:30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Introduction</a:t>
                      </a:r>
                      <a:r>
                        <a:rPr lang="pl-PL" sz="3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to </a:t>
                      </a:r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group</a:t>
                      </a:r>
                      <a:r>
                        <a:rPr lang="pl-PL" sz="3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activity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5569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8:45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13:15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13:45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Social</a:t>
                      </a:r>
                      <a:r>
                        <a:rPr lang="pl-PL" sz="3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enterprises – </a:t>
                      </a:r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work</a:t>
                      </a:r>
                      <a:r>
                        <a:rPr lang="pl-PL" sz="3600" b="0" u="none" strike="noStrike" kern="1200" baseline="0" dirty="0">
                          <a:solidFill>
                            <a:schemeClr val="dk1"/>
                          </a:solidFill>
                          <a:effectLst/>
                        </a:rPr>
                        <a:t> in </a:t>
                      </a:r>
                      <a:r>
                        <a:rPr lang="pl-PL" sz="3600" b="0" u="none" strike="noStrike" kern="1200" baseline="0" dirty="0" err="1">
                          <a:solidFill>
                            <a:schemeClr val="dk1"/>
                          </a:solidFill>
                          <a:effectLst/>
                        </a:rPr>
                        <a:t>teams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564793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9:05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13:35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14:05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Sharing</a:t>
                      </a:r>
                      <a:r>
                        <a:rPr lang="pl-PL" sz="3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session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196309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9:50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14:20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14:50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85757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10:10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14:40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15:10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Presentation of EU Case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52589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11:10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15:40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16:10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73944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11:25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15:55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16:25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Working in teams on a specific  SE challenge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224250"/>
                  </a:ext>
                </a:extLst>
              </a:tr>
              <a:tr h="641927">
                <a:tc>
                  <a:txBody>
                    <a:bodyPr/>
                    <a:lstStyle/>
                    <a:p>
                      <a:r>
                        <a:rPr lang="pl-PL" sz="3600" dirty="0"/>
                        <a:t>12:10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16:40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/>
                        <a:t>17:10 (THA)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Wrap</a:t>
                      </a:r>
                      <a:r>
                        <a:rPr lang="pl-PL" sz="3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up</a:t>
                      </a:r>
                      <a:r>
                        <a:rPr lang="pl-PL" sz="3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36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session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8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0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90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Warm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up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dirty="0">
                <a:solidFill>
                  <a:srgbClr val="342D29"/>
                </a:solidFill>
                <a:latin typeface="Assistant Bold Bold"/>
              </a:rPr>
              <a:t>0</a:t>
            </a: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5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522" y="4424045"/>
            <a:ext cx="6401251" cy="467931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677400" y="15621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Assistant Bold" panose="020B0604020202020204" charset="-79"/>
                <a:cs typeface="Assistant Bold" panose="020B0604020202020204" charset="-79"/>
              </a:rPr>
              <a:t>We </a:t>
            </a:r>
            <a:r>
              <a:rPr lang="pl-PL" sz="3600" dirty="0" err="1">
                <a:latin typeface="Assistant Bold" panose="020B0604020202020204" charset="-79"/>
                <a:cs typeface="Assistant Bold" panose="020B0604020202020204" charset="-79"/>
              </a:rPr>
              <a:t>ask</a:t>
            </a:r>
            <a:r>
              <a:rPr lang="pl-PL" sz="3600" dirty="0">
                <a:latin typeface="Assistant Bold" panose="020B0604020202020204" charset="-79"/>
                <a:cs typeface="Assistant Bold" panose="020B0604020202020204" charset="-79"/>
              </a:rPr>
              <a:t> for a </a:t>
            </a:r>
            <a:r>
              <a:rPr lang="pl-PL" sz="3600" dirty="0" err="1">
                <a:latin typeface="Assistant Bold" panose="020B0604020202020204" charset="-79"/>
                <a:cs typeface="Assistant Bold" panose="020B0604020202020204" charset="-79"/>
              </a:rPr>
              <a:t>representative</a:t>
            </a:r>
            <a:r>
              <a:rPr lang="pl-PL" sz="3600" dirty="0">
                <a:latin typeface="Assistant Bold" panose="020B0604020202020204" charset="-79"/>
                <a:cs typeface="Assistant Bold" panose="020B0604020202020204" charset="-79"/>
              </a:rPr>
              <a:t> of </a:t>
            </a:r>
            <a:r>
              <a:rPr lang="pl-PL" sz="3600" dirty="0" err="1">
                <a:latin typeface="Assistant Bold" panose="020B0604020202020204" charset="-79"/>
                <a:cs typeface="Assistant Bold" panose="020B0604020202020204" charset="-79"/>
              </a:rPr>
              <a:t>each</a:t>
            </a:r>
            <a:r>
              <a:rPr lang="pl-PL" sz="3600" dirty="0">
                <a:latin typeface="Assistant Bold" panose="020B0604020202020204" charset="-79"/>
                <a:cs typeface="Assistant Bold" panose="020B0604020202020204" charset="-79"/>
              </a:rPr>
              <a:t> partner to </a:t>
            </a:r>
            <a:r>
              <a:rPr lang="pl-PL" sz="3600" dirty="0" err="1">
                <a:latin typeface="Assistant Bold" panose="020B0604020202020204" charset="-79"/>
                <a:cs typeface="Assistant Bold" panose="020B0604020202020204" charset="-79"/>
              </a:rPr>
              <a:t>introduce</a:t>
            </a:r>
            <a:r>
              <a:rPr lang="pl-PL" sz="3600" dirty="0">
                <a:latin typeface="Assistant Bold" panose="020B0604020202020204" charset="-79"/>
                <a:cs typeface="Assistant Bold" panose="020B0604020202020204" charset="-79"/>
              </a:rPr>
              <a:t> the team by </a:t>
            </a:r>
            <a:r>
              <a:rPr lang="pl-PL" sz="3600" dirty="0" err="1">
                <a:latin typeface="Assistant Bold" panose="020B0604020202020204" charset="-79"/>
                <a:cs typeface="Assistant Bold" panose="020B0604020202020204" charset="-79"/>
              </a:rPr>
              <a:t>name</a:t>
            </a:r>
            <a:r>
              <a:rPr lang="pl-PL" sz="3600" dirty="0">
                <a:latin typeface="Assistant Bold" panose="020B0604020202020204" charset="-79"/>
                <a:cs typeface="Assistant Bold" panose="020B0604020202020204" charset="-79"/>
              </a:rPr>
              <a:t> and 1 </a:t>
            </a:r>
            <a:r>
              <a:rPr lang="pl-PL" sz="3600" dirty="0" err="1">
                <a:latin typeface="Assistant Bold" panose="020B0604020202020204" charset="-79"/>
                <a:cs typeface="Assistant Bold" panose="020B0604020202020204" charset="-79"/>
              </a:rPr>
              <a:t>fun</a:t>
            </a:r>
            <a:r>
              <a:rPr lang="pl-PL" sz="3600" dirty="0">
                <a:latin typeface="Assistant Bold" panose="020B0604020202020204" charset="-79"/>
                <a:cs typeface="Assistant Bold" panose="020B0604020202020204" charset="-79"/>
              </a:rPr>
              <a:t> </a:t>
            </a:r>
            <a:r>
              <a:rPr lang="pl-PL" sz="3600" dirty="0" err="1">
                <a:latin typeface="Assistant Bold" panose="020B0604020202020204" charset="-79"/>
                <a:cs typeface="Assistant Bold" panose="020B0604020202020204" charset="-79"/>
              </a:rPr>
              <a:t>fact</a:t>
            </a:r>
            <a:endParaRPr lang="pl-PL" sz="3600" dirty="0">
              <a:latin typeface="Assistant Bold" panose="020B0604020202020204" charset="-79"/>
              <a:cs typeface="Assistant Bol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037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TextBox 4"/>
          <p:cNvSpPr txBox="1"/>
          <p:nvPr/>
        </p:nvSpPr>
        <p:spPr>
          <a:xfrm>
            <a:off x="2705100" y="2181151"/>
            <a:ext cx="5562600" cy="1890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Introduction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to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group</a:t>
            </a:r>
            <a:r>
              <a:rPr lang="pl-PL" sz="4800" spc="64" dirty="0">
                <a:solidFill>
                  <a:schemeClr val="bg1"/>
                </a:solidFill>
                <a:latin typeface="Assistant Bold"/>
              </a:rPr>
              <a:t> </a:t>
            </a:r>
            <a:r>
              <a:rPr lang="pl-PL" sz="4800" spc="64" dirty="0" err="1">
                <a:solidFill>
                  <a:schemeClr val="bg1"/>
                </a:solidFill>
                <a:latin typeface="Assistant Bold"/>
              </a:rPr>
              <a:t>activity</a:t>
            </a:r>
            <a:endParaRPr lang="en-US" sz="4800" spc="64" dirty="0">
              <a:solidFill>
                <a:schemeClr val="bg1"/>
              </a:solidFill>
              <a:latin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06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659448"/>
            <a:ext cx="7010400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7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07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sp>
        <p:nvSpPr>
          <p:cNvPr id="8" name="Google Shape;133;p7">
            <a:extLst>
              <a:ext uri="{FF2B5EF4-FFF2-40B4-BE49-F238E27FC236}">
                <a16:creationId xmlns:a16="http://schemas.microsoft.com/office/drawing/2014/main" id="{3C60C1C8-D129-4C85-947F-DF6D04E900C3}"/>
              </a:ext>
            </a:extLst>
          </p:cNvPr>
          <p:cNvSpPr txBox="1">
            <a:spLocks/>
          </p:cNvSpPr>
          <p:nvPr/>
        </p:nvSpPr>
        <p:spPr>
          <a:xfrm>
            <a:off x="2438400" y="2927588"/>
            <a:ext cx="11811000" cy="63021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8550" rIns="0" bIns="685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4800" dirty="0"/>
              <a:t>Social entrepreneurship encompasses all entrepreneurial approaches to addressing social needs. It is a wide umbrella concept that refers to </a:t>
            </a:r>
            <a:r>
              <a:rPr lang="en-US" sz="4800" b="1" dirty="0">
                <a:solidFill>
                  <a:srgbClr val="0D8EA2"/>
                </a:solidFill>
              </a:rPr>
              <a:t>employing market-based methods and instruments to solving social problems and creating social value added and a lasting social change</a:t>
            </a:r>
            <a:r>
              <a:rPr lang="en-US" sz="4800" dirty="0">
                <a:solidFill>
                  <a:srgbClr val="0D8EA2"/>
                </a:solidFill>
              </a:rPr>
              <a:t>.</a:t>
            </a:r>
          </a:p>
          <a:p>
            <a:pPr marL="514350" indent="-2095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Google Shape;188;p11">
            <a:extLst>
              <a:ext uri="{FF2B5EF4-FFF2-40B4-BE49-F238E27FC236}">
                <a16:creationId xmlns:a16="http://schemas.microsoft.com/office/drawing/2014/main" id="{B06A85C5-FA9F-4784-96D7-ED90A7DD84C0}"/>
              </a:ext>
            </a:extLst>
          </p:cNvPr>
          <p:cNvSpPr txBox="1">
            <a:spLocks/>
          </p:cNvSpPr>
          <p:nvPr/>
        </p:nvSpPr>
        <p:spPr>
          <a:xfrm>
            <a:off x="2909646" y="1420931"/>
            <a:ext cx="10868507" cy="900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8550" rIns="0" bIns="685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Definition of </a:t>
            </a:r>
            <a:r>
              <a:rPr lang="pl-PL" b="1" dirty="0" err="1"/>
              <a:t>social</a:t>
            </a:r>
            <a:r>
              <a:rPr lang="pl-PL" b="1" dirty="0"/>
              <a:t> </a:t>
            </a:r>
            <a:r>
              <a:rPr lang="pl-PL" b="1" dirty="0" err="1"/>
              <a:t>entrepreneurship</a:t>
            </a:r>
            <a:r>
              <a:rPr lang="pl-P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10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919473"/>
            <a:ext cx="13777326" cy="53987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5534025"/>
            <a:ext cx="1024890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17"/>
              </a:lnSpc>
            </a:pPr>
            <a:r>
              <a:rPr lang="en-US" sz="3600" dirty="0">
                <a:solidFill>
                  <a:schemeClr val="bg1"/>
                </a:solidFill>
                <a:latin typeface="Assistant Bold" panose="020B0604020202020204" charset="-79"/>
                <a:cs typeface="Assistant Bold" panose="020B0604020202020204" charset="-79"/>
              </a:rPr>
              <a:t>SE is the process of applying innovative business models to address social problems (for people and communities) by achieving both profit and purpose. SE creates long-term value and generates sustainable impact for society and the connected ecosystem.</a:t>
            </a:r>
            <a:endParaRPr lang="en-US" sz="3512" dirty="0">
              <a:solidFill>
                <a:schemeClr val="bg1"/>
              </a:solidFill>
              <a:latin typeface="Assistant Bold" panose="020B0604020202020204" charset="-79"/>
              <a:cs typeface="Assistant Bold" panose="020B0604020202020204" charset="-79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1100138"/>
            <a:ext cx="12748626" cy="3731791"/>
            <a:chOff x="0" y="95251"/>
            <a:chExt cx="16998168" cy="4975721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1"/>
              <a:ext cx="16998168" cy="4975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</a:pPr>
              <a:r>
                <a:rPr lang="en-US" sz="7200" dirty="0">
                  <a:solidFill>
                    <a:srgbClr val="342D29"/>
                  </a:solidFill>
                  <a:latin typeface="Assistant Bold" panose="020B0604020202020204" charset="-79"/>
                  <a:cs typeface="Assistant Bold" panose="020B0604020202020204" charset="-79"/>
                </a:rPr>
                <a:t>Definition of Social Entrepreneurship (SE) </a:t>
              </a:r>
            </a:p>
            <a:p>
              <a:pPr>
                <a:lnSpc>
                  <a:spcPts val="9680"/>
                </a:lnSpc>
              </a:pPr>
              <a:r>
                <a:rPr lang="en-US" sz="7200" dirty="0">
                  <a:solidFill>
                    <a:srgbClr val="342D29"/>
                  </a:solidFill>
                  <a:latin typeface="Assistant Bold" panose="020B0604020202020204" charset="-79"/>
                  <a:cs typeface="Assistant Bold" panose="020B0604020202020204" charset="-79"/>
                </a:rPr>
                <a:t>within </a:t>
              </a:r>
              <a:r>
                <a:rPr lang="en-US" sz="7200" dirty="0" err="1">
                  <a:solidFill>
                    <a:srgbClr val="342D29"/>
                  </a:solidFill>
                  <a:latin typeface="Assistant Bold" panose="020B0604020202020204" charset="-79"/>
                  <a:cs typeface="Assistant Bold" panose="020B0604020202020204" charset="-79"/>
                </a:rPr>
                <a:t>STEPUp</a:t>
              </a:r>
              <a:endPara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26920"/>
              <a:ext cx="10126348" cy="728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 lang="en-US" sz="3400" spc="204" dirty="0">
                <a:solidFill>
                  <a:srgbClr val="342D29"/>
                </a:solidFill>
                <a:latin typeface="Assistant Regular Bold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7045354" y="5600700"/>
            <a:ext cx="32971" cy="1905000"/>
          </a:xfrm>
          <a:prstGeom prst="rect">
            <a:avLst/>
          </a:prstGeom>
          <a:solidFill>
            <a:srgbClr val="D4C0AB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05501" y="261999"/>
            <a:ext cx="2557976" cy="12501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548410" y="8896350"/>
            <a:ext cx="752453" cy="359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08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060129"/>
            <a:ext cx="3828940" cy="37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09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sp>
        <p:nvSpPr>
          <p:cNvPr id="3" name="Google Shape;151;p9">
            <a:extLst>
              <a:ext uri="{FF2B5EF4-FFF2-40B4-BE49-F238E27FC236}">
                <a16:creationId xmlns:a16="http://schemas.microsoft.com/office/drawing/2014/main" id="{8F5433EE-58C5-487B-A1E0-013AD71AD4A7}"/>
              </a:ext>
            </a:extLst>
          </p:cNvPr>
          <p:cNvSpPr/>
          <p:nvPr/>
        </p:nvSpPr>
        <p:spPr>
          <a:xfrm>
            <a:off x="2778920" y="2278967"/>
            <a:ext cx="6246018" cy="31002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2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52;p9">
            <a:extLst>
              <a:ext uri="{FF2B5EF4-FFF2-40B4-BE49-F238E27FC236}">
                <a16:creationId xmlns:a16="http://schemas.microsoft.com/office/drawing/2014/main" id="{615FE93C-F5FB-4182-A7EE-8F334A6B6BBC}"/>
              </a:ext>
            </a:extLst>
          </p:cNvPr>
          <p:cNvSpPr/>
          <p:nvPr/>
        </p:nvSpPr>
        <p:spPr>
          <a:xfrm>
            <a:off x="2778920" y="2571136"/>
            <a:ext cx="6246018" cy="3115212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2000" tIns="162000" rIns="108000" bIns="108000" anchor="t" anchorCtr="0">
            <a:noAutofit/>
          </a:bodyPr>
          <a:lstStyle/>
          <a:p>
            <a:pPr marL="285750" indent="-285750"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business (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least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50% of the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income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business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based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with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primarily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social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objectives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whose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profits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principally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reinvested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the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purpose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the business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the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community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(UK law) 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14300">
              <a:spcBef>
                <a:spcPts val="1080"/>
              </a:spcBef>
              <a:buClr>
                <a:srgbClr val="2A79D0"/>
              </a:buClr>
              <a:buSzPts val="1800"/>
            </a:pPr>
            <a:endParaRPr sz="27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153;p9">
            <a:extLst>
              <a:ext uri="{FF2B5EF4-FFF2-40B4-BE49-F238E27FC236}">
                <a16:creationId xmlns:a16="http://schemas.microsoft.com/office/drawing/2014/main" id="{6A2C111C-EF33-4513-A7EE-7115139FF5BE}"/>
              </a:ext>
            </a:extLst>
          </p:cNvPr>
          <p:cNvSpPr/>
          <p:nvPr/>
        </p:nvSpPr>
        <p:spPr>
          <a:xfrm>
            <a:off x="9294020" y="2296817"/>
            <a:ext cx="6246018" cy="274319"/>
          </a:xfrm>
          <a:prstGeom prst="rect">
            <a:avLst/>
          </a:prstGeom>
          <a:solidFill>
            <a:srgbClr val="1A75BB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2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154;p9">
            <a:extLst>
              <a:ext uri="{FF2B5EF4-FFF2-40B4-BE49-F238E27FC236}">
                <a16:creationId xmlns:a16="http://schemas.microsoft.com/office/drawing/2014/main" id="{F0E8DB9D-16BB-4108-9206-ADD74ACB2176}"/>
              </a:ext>
            </a:extLst>
          </p:cNvPr>
          <p:cNvSpPr/>
          <p:nvPr/>
        </p:nvSpPr>
        <p:spPr>
          <a:xfrm>
            <a:off x="9294020" y="2567672"/>
            <a:ext cx="6246018" cy="3118676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2000" tIns="162000" rIns="108000" bIns="108000" anchor="t" anchorCtr="0">
            <a:noAutofit/>
          </a:bodyPr>
          <a:lstStyle/>
          <a:p>
            <a:pPr marL="285750" indent="-285750">
              <a:buClr>
                <a:srgbClr val="2A79D0"/>
              </a:buClr>
              <a:buSzPts val="1800"/>
              <a:buFont typeface="Noto Sans Symbols"/>
              <a:buChar char="▪"/>
            </a:pP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Business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organizations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play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the role of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change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agents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the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social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sector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by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adopting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mission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sustain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social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pursuing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new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engaging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a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process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continuous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innovation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Dees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2007) 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14300">
              <a:spcBef>
                <a:spcPts val="1080"/>
              </a:spcBef>
              <a:buClr>
                <a:srgbClr val="2A79D0"/>
              </a:buClr>
              <a:buSzPts val="1800"/>
            </a:pPr>
            <a:endParaRPr sz="27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spcBef>
                <a:spcPts val="1080"/>
              </a:spcBef>
              <a:buClr>
                <a:schemeClr val="dk1"/>
              </a:buClr>
              <a:buSzPts val="1800"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7;p9">
            <a:extLst>
              <a:ext uri="{FF2B5EF4-FFF2-40B4-BE49-F238E27FC236}">
                <a16:creationId xmlns:a16="http://schemas.microsoft.com/office/drawing/2014/main" id="{A4B73C46-9D39-4BE4-AC13-51C3B6BFB244}"/>
              </a:ext>
            </a:extLst>
          </p:cNvPr>
          <p:cNvSpPr/>
          <p:nvPr/>
        </p:nvSpPr>
        <p:spPr>
          <a:xfrm>
            <a:off x="2796500" y="5926091"/>
            <a:ext cx="6246018" cy="3100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2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159;p9">
            <a:extLst>
              <a:ext uri="{FF2B5EF4-FFF2-40B4-BE49-F238E27FC236}">
                <a16:creationId xmlns:a16="http://schemas.microsoft.com/office/drawing/2014/main" id="{6C4BFC79-C891-4D52-B714-30A08A10E8B5}"/>
              </a:ext>
            </a:extLst>
          </p:cNvPr>
          <p:cNvSpPr/>
          <p:nvPr/>
        </p:nvSpPr>
        <p:spPr>
          <a:xfrm>
            <a:off x="9297484" y="5924144"/>
            <a:ext cx="6246018" cy="318472"/>
          </a:xfrm>
          <a:prstGeom prst="rect">
            <a:avLst/>
          </a:prstGeom>
          <a:solidFill>
            <a:srgbClr val="E36C09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2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156;p9">
            <a:extLst>
              <a:ext uri="{FF2B5EF4-FFF2-40B4-BE49-F238E27FC236}">
                <a16:creationId xmlns:a16="http://schemas.microsoft.com/office/drawing/2014/main" id="{82DA8CC5-108E-4031-BF8F-C79A584147FE}"/>
              </a:ext>
            </a:extLst>
          </p:cNvPr>
          <p:cNvSpPr/>
          <p:nvPr/>
        </p:nvSpPr>
        <p:spPr>
          <a:xfrm>
            <a:off x="2778920" y="6242616"/>
            <a:ext cx="6246018" cy="2637690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2000" tIns="162000" rIns="108000" bIns="108000" anchor="t" anchorCtr="0">
            <a:noAutofit/>
          </a:bodyPr>
          <a:lstStyle/>
          <a:p>
            <a:pPr marL="285750" indent="-285750">
              <a:spcBef>
                <a:spcPts val="1620"/>
              </a:spcBef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pl-PL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business organization or venture that advances its social mission through entrepreneurial earned income strategies (Emerson, 2006)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14300">
              <a:spcBef>
                <a:spcPts val="1080"/>
              </a:spcBef>
              <a:buClr>
                <a:srgbClr val="2A79D0"/>
              </a:buClr>
              <a:buSzPts val="1800"/>
            </a:pPr>
            <a:endParaRPr sz="27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158;p9">
            <a:extLst>
              <a:ext uri="{FF2B5EF4-FFF2-40B4-BE49-F238E27FC236}">
                <a16:creationId xmlns:a16="http://schemas.microsoft.com/office/drawing/2014/main" id="{F74A3C1E-6F94-4E69-B050-12B40A9B3489}"/>
              </a:ext>
            </a:extLst>
          </p:cNvPr>
          <p:cNvSpPr/>
          <p:nvPr/>
        </p:nvSpPr>
        <p:spPr>
          <a:xfrm>
            <a:off x="9307875" y="6242616"/>
            <a:ext cx="6246017" cy="2637690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2000" tIns="162000" rIns="108000" bIns="108000" anchor="t" anchorCtr="0">
            <a:noAutofit/>
          </a:bodyPr>
          <a:lstStyle/>
          <a:p>
            <a:pPr marL="285750" indent="-285750">
              <a:spcBef>
                <a:spcPts val="1620"/>
              </a:spcBef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multiple-goal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multi-stakeholder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multiple-resource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enterprises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rely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on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collective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dynamics and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bear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economic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risk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related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their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activity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Defourny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pl-PL" sz="2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Nyssen</a:t>
            </a:r>
            <a:r>
              <a:rPr lang="pl-PL" sz="2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2010) 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14300">
              <a:spcBef>
                <a:spcPts val="1080"/>
              </a:spcBef>
              <a:buClr>
                <a:srgbClr val="2A79D0"/>
              </a:buClr>
              <a:buSzPts val="1800"/>
            </a:pPr>
            <a:endParaRPr sz="27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spcBef>
                <a:spcPts val="1080"/>
              </a:spcBef>
              <a:buClr>
                <a:schemeClr val="dk1"/>
              </a:buClr>
              <a:buSzPts val="1800"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8;p11">
            <a:extLst>
              <a:ext uri="{FF2B5EF4-FFF2-40B4-BE49-F238E27FC236}">
                <a16:creationId xmlns:a16="http://schemas.microsoft.com/office/drawing/2014/main" id="{65697191-4AAC-431B-8952-FD38504CBBDA}"/>
              </a:ext>
            </a:extLst>
          </p:cNvPr>
          <p:cNvSpPr txBox="1">
            <a:spLocks/>
          </p:cNvSpPr>
          <p:nvPr/>
        </p:nvSpPr>
        <p:spPr>
          <a:xfrm>
            <a:off x="2771293" y="462968"/>
            <a:ext cx="8541545" cy="900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8550" rIns="0" bIns="685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Definition of </a:t>
            </a:r>
            <a:r>
              <a:rPr lang="pl-PL" b="1" dirty="0" err="1"/>
              <a:t>social</a:t>
            </a:r>
            <a:r>
              <a:rPr lang="pl-PL" b="1" dirty="0"/>
              <a:t> enterprises</a:t>
            </a:r>
          </a:p>
        </p:txBody>
      </p:sp>
    </p:spTree>
    <p:extLst>
      <p:ext uri="{BB962C8B-B14F-4D97-AF65-F5344CB8AC3E}">
        <p14:creationId xmlns:p14="http://schemas.microsoft.com/office/powerpoint/2010/main" val="287247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820</Words>
  <Application>Microsoft Office PowerPoint</Application>
  <PresentationFormat>Niestandardowy</PresentationFormat>
  <Paragraphs>132</Paragraphs>
  <Slides>17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Assistant Bold</vt:lpstr>
      <vt:lpstr>Assistant Bold Bold</vt:lpstr>
      <vt:lpstr>Calibri</vt:lpstr>
      <vt:lpstr>Noto Sans Symbols</vt:lpstr>
      <vt:lpstr>Cormorant Garamond Bold Bold</vt:lpstr>
      <vt:lpstr>Lato</vt:lpstr>
      <vt:lpstr>Assistant Regular Bold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Tomala</dc:creator>
  <cp:lastModifiedBy>Justyna Tomala</cp:lastModifiedBy>
  <cp:revision>41</cp:revision>
  <dcterms:created xsi:type="dcterms:W3CDTF">2020-09-24T06:43:02Z</dcterms:created>
  <dcterms:modified xsi:type="dcterms:W3CDTF">2020-10-21T12:17:09Z</dcterms:modified>
</cp:coreProperties>
</file>