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7" r:id="rId3"/>
    <p:sldId id="354" r:id="rId4"/>
    <p:sldId id="353" r:id="rId5"/>
    <p:sldId id="291" r:id="rId6"/>
    <p:sldId id="336" r:id="rId7"/>
    <p:sldId id="337" r:id="rId8"/>
    <p:sldId id="356" r:id="rId9"/>
    <p:sldId id="296" r:id="rId10"/>
    <p:sldId id="357" r:id="rId11"/>
    <p:sldId id="295" r:id="rId12"/>
    <p:sldId id="294" r:id="rId13"/>
    <p:sldId id="297" r:id="rId14"/>
    <p:sldId id="293" r:id="rId15"/>
    <p:sldId id="274"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68"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yna Tomala" userId="191eb34fd6e5a6b5" providerId="LiveId" clId="{140A7E22-A8A6-40CD-ACD2-B2CAC49CD45B}"/>
    <pc:docChg chg="addSld modSld">
      <pc:chgData name="Justyna Tomala" userId="191eb34fd6e5a6b5" providerId="LiveId" clId="{140A7E22-A8A6-40CD-ACD2-B2CAC49CD45B}" dt="2020-10-14T10:20:04.892" v="50" actId="20577"/>
      <pc:docMkLst>
        <pc:docMk/>
      </pc:docMkLst>
      <pc:sldChg chg="modSp new mod">
        <pc:chgData name="Justyna Tomala" userId="191eb34fd6e5a6b5" providerId="LiveId" clId="{140A7E22-A8A6-40CD-ACD2-B2CAC49CD45B}" dt="2020-10-14T10:20:04.892" v="50" actId="20577"/>
        <pc:sldMkLst>
          <pc:docMk/>
          <pc:sldMk cId="1273419270" sldId="256"/>
        </pc:sldMkLst>
        <pc:spChg chg="mod">
          <ac:chgData name="Justyna Tomala" userId="191eb34fd6e5a6b5" providerId="LiveId" clId="{140A7E22-A8A6-40CD-ACD2-B2CAC49CD45B}" dt="2020-10-14T10:20:04.892" v="50" actId="20577"/>
          <ac:spMkLst>
            <pc:docMk/>
            <pc:sldMk cId="1273419270" sldId="256"/>
            <ac:spMk id="2" creationId="{23AD2DED-A85A-4D0E-BD9B-C1699DA807D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671FE-BD76-4ABD-8649-E7F1CDD21304}" type="datetimeFigureOut">
              <a:rPr lang="pl-PL" smtClean="0"/>
              <a:t>16.10.2020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4E1FFD-C227-4CBA-965F-76AAB1A6D2A2}" type="slidenum">
              <a:rPr lang="pl-PL" smtClean="0"/>
              <a:t>‹#›</a:t>
            </a:fld>
            <a:endParaRPr lang="pl-PL"/>
          </a:p>
        </p:txBody>
      </p:sp>
    </p:spTree>
    <p:extLst>
      <p:ext uri="{BB962C8B-B14F-4D97-AF65-F5344CB8AC3E}">
        <p14:creationId xmlns:p14="http://schemas.microsoft.com/office/powerpoint/2010/main" val="1821776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pl-PL" dirty="0"/>
              <a:t>Co znajduje się w</a:t>
            </a:r>
            <a:r>
              <a:rPr lang="pl-PL" baseline="0" dirty="0"/>
              <a:t> tym szkoleniu</a:t>
            </a:r>
            <a:endParaRPr lang="de-AT" dirty="0"/>
          </a:p>
        </p:txBody>
      </p:sp>
      <p:sp>
        <p:nvSpPr>
          <p:cNvPr id="4" name="Foliennummernplatzhalter 3"/>
          <p:cNvSpPr>
            <a:spLocks noGrp="1"/>
          </p:cNvSpPr>
          <p:nvPr>
            <p:ph type="sldNum" sz="quarter" idx="10"/>
          </p:nvPr>
        </p:nvSpPr>
        <p:spPr/>
        <p:txBody>
          <a:bodyPr/>
          <a:lstStyle/>
          <a:p>
            <a:fld id="{BB7AA7FF-9A7B-4AD7-92E8-770655D940E1}" type="slidenum">
              <a:rPr lang="de-AT" smtClean="0"/>
              <a:t>2</a:t>
            </a:fld>
            <a:endParaRPr lang="de-AT"/>
          </a:p>
        </p:txBody>
      </p:sp>
    </p:spTree>
    <p:extLst>
      <p:ext uri="{BB962C8B-B14F-4D97-AF65-F5344CB8AC3E}">
        <p14:creationId xmlns:p14="http://schemas.microsoft.com/office/powerpoint/2010/main" val="3539407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B7AA7FF-9A7B-4AD7-92E8-770655D940E1}" type="slidenum">
              <a:rPr lang="de-AT" smtClean="0"/>
              <a:t>11</a:t>
            </a:fld>
            <a:endParaRPr lang="de-AT"/>
          </a:p>
        </p:txBody>
      </p:sp>
    </p:spTree>
    <p:extLst>
      <p:ext uri="{BB962C8B-B14F-4D97-AF65-F5344CB8AC3E}">
        <p14:creationId xmlns:p14="http://schemas.microsoft.com/office/powerpoint/2010/main" val="1241957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B7AA7FF-9A7B-4AD7-92E8-770655D940E1}" type="slidenum">
              <a:rPr lang="de-AT" smtClean="0"/>
              <a:t>12</a:t>
            </a:fld>
            <a:endParaRPr lang="de-AT"/>
          </a:p>
        </p:txBody>
      </p:sp>
    </p:spTree>
    <p:extLst>
      <p:ext uri="{BB962C8B-B14F-4D97-AF65-F5344CB8AC3E}">
        <p14:creationId xmlns:p14="http://schemas.microsoft.com/office/powerpoint/2010/main" val="2355467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B7AA7FF-9A7B-4AD7-92E8-770655D940E1}" type="slidenum">
              <a:rPr lang="de-AT" smtClean="0"/>
              <a:t>13</a:t>
            </a:fld>
            <a:endParaRPr lang="de-AT"/>
          </a:p>
        </p:txBody>
      </p:sp>
    </p:spTree>
    <p:extLst>
      <p:ext uri="{BB962C8B-B14F-4D97-AF65-F5344CB8AC3E}">
        <p14:creationId xmlns:p14="http://schemas.microsoft.com/office/powerpoint/2010/main" val="173050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pl-PL" dirty="0"/>
              <a:t>Co znajduje się w</a:t>
            </a:r>
            <a:r>
              <a:rPr lang="pl-PL" baseline="0" dirty="0"/>
              <a:t> tym szkoleniu</a:t>
            </a:r>
            <a:endParaRPr lang="de-AT"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7AA7FF-9A7B-4AD7-92E8-770655D940E1}"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622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B7AA7FF-9A7B-4AD7-92E8-770655D940E1}" type="slidenum">
              <a:rPr lang="de-AT" smtClean="0"/>
              <a:t>4</a:t>
            </a:fld>
            <a:endParaRPr lang="de-AT"/>
          </a:p>
        </p:txBody>
      </p:sp>
    </p:spTree>
    <p:extLst>
      <p:ext uri="{BB962C8B-B14F-4D97-AF65-F5344CB8AC3E}">
        <p14:creationId xmlns:p14="http://schemas.microsoft.com/office/powerpoint/2010/main" val="1120450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the era of modern technology and prosperity, people around the world still face great social and ecological problems such as: poverty, unemployment, illiteracy, violence, homelessness, wars, spread of infectious diseases, pollution, climate change and many others. Social reactions to these problems may be addressed in many ways, such as petitions to the government, social movements or self-help activities, but the most valuable is the work at the base – social entrepreneurship. </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Social enterprises are business driven by social goals, which not only create sustainable social added value, but also earn money to be self-efficient. We can observe growing interest in social entrepreneurship, because people are able to use simple tools and processes to change lives of whole communities. Through implementing creative solutions and systemic solutions, they break social patterns for different underprivileged social groups.</a:t>
            </a:r>
          </a:p>
          <a:p>
            <a:endParaRPr lang="de-AT" dirty="0"/>
          </a:p>
        </p:txBody>
      </p:sp>
      <p:sp>
        <p:nvSpPr>
          <p:cNvPr id="4" name="Foliennummernplatzhalter 3"/>
          <p:cNvSpPr>
            <a:spLocks noGrp="1"/>
          </p:cNvSpPr>
          <p:nvPr>
            <p:ph type="sldNum" sz="quarter" idx="10"/>
          </p:nvPr>
        </p:nvSpPr>
        <p:spPr/>
        <p:txBody>
          <a:bodyPr/>
          <a:lstStyle/>
          <a:p>
            <a:fld id="{BB7AA7FF-9A7B-4AD7-92E8-770655D940E1}" type="slidenum">
              <a:rPr lang="de-AT" smtClean="0"/>
              <a:t>5</a:t>
            </a:fld>
            <a:endParaRPr lang="de-AT"/>
          </a:p>
        </p:txBody>
      </p:sp>
    </p:spTree>
    <p:extLst>
      <p:ext uri="{BB962C8B-B14F-4D97-AF65-F5344CB8AC3E}">
        <p14:creationId xmlns:p14="http://schemas.microsoft.com/office/powerpoint/2010/main" val="259831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the era of modern technology and prosperity, people around the world still face great social and ecological problems such as: poverty, unemployment, illiteracy, violence, homelessness, wars, spread of infectious diseases, pollution, climate change and many others. Social reactions to these problems may be addressed in many ways, such as petitions to the government, social movements or self-help activities, but the most valuable is the work at the base – social entrepreneurship. </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Social enterprises are business driven by social goals, which not only create sustainable social added value, but also earn money to be self-efficient. We can observe growing interest in social entrepreneurship, because people are able to use simple tools and processes to change lives of whole communities. Through implementing creative solutions and systemic solutions, they break social patterns for different underprivileged social groups.</a:t>
            </a:r>
          </a:p>
          <a:p>
            <a:endParaRPr lang="de-AT" dirty="0"/>
          </a:p>
        </p:txBody>
      </p:sp>
      <p:sp>
        <p:nvSpPr>
          <p:cNvPr id="4" name="Foliennummernplatzhalter 3"/>
          <p:cNvSpPr>
            <a:spLocks noGrp="1"/>
          </p:cNvSpPr>
          <p:nvPr>
            <p:ph type="sldNum" sz="quarter" idx="10"/>
          </p:nvPr>
        </p:nvSpPr>
        <p:spPr/>
        <p:txBody>
          <a:bodyPr/>
          <a:lstStyle/>
          <a:p>
            <a:fld id="{BB7AA7FF-9A7B-4AD7-92E8-770655D940E1}" type="slidenum">
              <a:rPr lang="de-AT" smtClean="0"/>
              <a:t>6</a:t>
            </a:fld>
            <a:endParaRPr lang="de-AT"/>
          </a:p>
        </p:txBody>
      </p:sp>
    </p:spTree>
    <p:extLst>
      <p:ext uri="{BB962C8B-B14F-4D97-AF65-F5344CB8AC3E}">
        <p14:creationId xmlns:p14="http://schemas.microsoft.com/office/powerpoint/2010/main" val="3684463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B7AA7FF-9A7B-4AD7-92E8-770655D940E1}" type="slidenum">
              <a:rPr lang="de-AT" smtClean="0"/>
              <a:t>7</a:t>
            </a:fld>
            <a:endParaRPr lang="de-AT"/>
          </a:p>
        </p:txBody>
      </p:sp>
    </p:spTree>
    <p:extLst>
      <p:ext uri="{BB962C8B-B14F-4D97-AF65-F5344CB8AC3E}">
        <p14:creationId xmlns:p14="http://schemas.microsoft.com/office/powerpoint/2010/main" val="181673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B7AA7FF-9A7B-4AD7-92E8-770655D940E1}" type="slidenum">
              <a:rPr lang="de-AT" smtClean="0"/>
              <a:t>8</a:t>
            </a:fld>
            <a:endParaRPr lang="de-AT"/>
          </a:p>
        </p:txBody>
      </p:sp>
    </p:spTree>
    <p:extLst>
      <p:ext uri="{BB962C8B-B14F-4D97-AF65-F5344CB8AC3E}">
        <p14:creationId xmlns:p14="http://schemas.microsoft.com/office/powerpoint/2010/main" val="1528954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B7AA7FF-9A7B-4AD7-92E8-770655D940E1}" type="slidenum">
              <a:rPr lang="de-AT" smtClean="0"/>
              <a:t>9</a:t>
            </a:fld>
            <a:endParaRPr lang="de-AT"/>
          </a:p>
        </p:txBody>
      </p:sp>
    </p:spTree>
    <p:extLst>
      <p:ext uri="{BB962C8B-B14F-4D97-AF65-F5344CB8AC3E}">
        <p14:creationId xmlns:p14="http://schemas.microsoft.com/office/powerpoint/2010/main" val="3764355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B7AA7FF-9A7B-4AD7-92E8-770655D940E1}" type="slidenum">
              <a:rPr lang="de-AT" smtClean="0"/>
              <a:t>10</a:t>
            </a:fld>
            <a:endParaRPr lang="de-AT"/>
          </a:p>
        </p:txBody>
      </p:sp>
    </p:spTree>
    <p:extLst>
      <p:ext uri="{BB962C8B-B14F-4D97-AF65-F5344CB8AC3E}">
        <p14:creationId xmlns:p14="http://schemas.microsoft.com/office/powerpoint/2010/main" val="214974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2C350D-E8F5-4A57-A6C8-FC8EDA90BD0D}"/>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36FBEBC8-7194-47C7-985F-56A71D6C75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4E6DF900-6C52-4C38-96AD-C720BC9485BD}"/>
              </a:ext>
            </a:extLst>
          </p:cNvPr>
          <p:cNvSpPr>
            <a:spLocks noGrp="1"/>
          </p:cNvSpPr>
          <p:nvPr>
            <p:ph type="dt" sz="half" idx="10"/>
          </p:nvPr>
        </p:nvSpPr>
        <p:spPr/>
        <p:txBody>
          <a:bodyPr/>
          <a:lstStyle/>
          <a:p>
            <a:fld id="{ED07111D-42E6-4112-A995-A8206E2E3633}" type="datetimeFigureOut">
              <a:rPr lang="pl-PL" smtClean="0"/>
              <a:t>16.10.2020</a:t>
            </a:fld>
            <a:endParaRPr lang="pl-PL"/>
          </a:p>
        </p:txBody>
      </p:sp>
      <p:sp>
        <p:nvSpPr>
          <p:cNvPr id="5" name="Symbol zastępczy stopki 4">
            <a:extLst>
              <a:ext uri="{FF2B5EF4-FFF2-40B4-BE49-F238E27FC236}">
                <a16:creationId xmlns:a16="http://schemas.microsoft.com/office/drawing/2014/main" id="{6A399276-20AE-4136-A5B6-FAFA8BD6244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A72BB9B-6364-4478-9278-F7F28BED87A7}"/>
              </a:ext>
            </a:extLst>
          </p:cNvPr>
          <p:cNvSpPr>
            <a:spLocks noGrp="1"/>
          </p:cNvSpPr>
          <p:nvPr>
            <p:ph type="sldNum" sz="quarter" idx="12"/>
          </p:nvPr>
        </p:nvSpPr>
        <p:spPr/>
        <p:txBody>
          <a:bodyPr/>
          <a:lstStyle/>
          <a:p>
            <a:fld id="{65D6659F-3E9F-4D02-B442-C30F00440954}" type="slidenum">
              <a:rPr lang="pl-PL" smtClean="0"/>
              <a:t>‹#›</a:t>
            </a:fld>
            <a:endParaRPr lang="pl-PL"/>
          </a:p>
        </p:txBody>
      </p:sp>
    </p:spTree>
    <p:extLst>
      <p:ext uri="{BB962C8B-B14F-4D97-AF65-F5344CB8AC3E}">
        <p14:creationId xmlns:p14="http://schemas.microsoft.com/office/powerpoint/2010/main" val="2146761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47D64F-FA85-4CD1-A3F5-0EDFEAD4993E}"/>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B783FAF2-6241-413D-9B04-A09270B1415A}"/>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03CC79F-87A9-464D-AAD6-8F30777FC104}"/>
              </a:ext>
            </a:extLst>
          </p:cNvPr>
          <p:cNvSpPr>
            <a:spLocks noGrp="1"/>
          </p:cNvSpPr>
          <p:nvPr>
            <p:ph type="dt" sz="half" idx="10"/>
          </p:nvPr>
        </p:nvSpPr>
        <p:spPr/>
        <p:txBody>
          <a:bodyPr/>
          <a:lstStyle/>
          <a:p>
            <a:fld id="{ED07111D-42E6-4112-A995-A8206E2E3633}" type="datetimeFigureOut">
              <a:rPr lang="pl-PL" smtClean="0"/>
              <a:t>16.10.2020</a:t>
            </a:fld>
            <a:endParaRPr lang="pl-PL"/>
          </a:p>
        </p:txBody>
      </p:sp>
      <p:sp>
        <p:nvSpPr>
          <p:cNvPr id="5" name="Symbol zastępczy stopki 4">
            <a:extLst>
              <a:ext uri="{FF2B5EF4-FFF2-40B4-BE49-F238E27FC236}">
                <a16:creationId xmlns:a16="http://schemas.microsoft.com/office/drawing/2014/main" id="{BED796D7-B91E-4E90-8664-945A5FAD64D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55B772A-D3A1-4651-812E-B3EDA695AFB6}"/>
              </a:ext>
            </a:extLst>
          </p:cNvPr>
          <p:cNvSpPr>
            <a:spLocks noGrp="1"/>
          </p:cNvSpPr>
          <p:nvPr>
            <p:ph type="sldNum" sz="quarter" idx="12"/>
          </p:nvPr>
        </p:nvSpPr>
        <p:spPr/>
        <p:txBody>
          <a:bodyPr/>
          <a:lstStyle/>
          <a:p>
            <a:fld id="{65D6659F-3E9F-4D02-B442-C30F00440954}" type="slidenum">
              <a:rPr lang="pl-PL" smtClean="0"/>
              <a:t>‹#›</a:t>
            </a:fld>
            <a:endParaRPr lang="pl-PL"/>
          </a:p>
        </p:txBody>
      </p:sp>
    </p:spTree>
    <p:extLst>
      <p:ext uri="{BB962C8B-B14F-4D97-AF65-F5344CB8AC3E}">
        <p14:creationId xmlns:p14="http://schemas.microsoft.com/office/powerpoint/2010/main" val="2948411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34DF7808-8EF9-4875-B019-369AC25905A7}"/>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ECD210FE-19C9-44DE-B27C-CBA2D6C54D26}"/>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537BC9A-4BFB-47B6-9AC1-74CEE8085430}"/>
              </a:ext>
            </a:extLst>
          </p:cNvPr>
          <p:cNvSpPr>
            <a:spLocks noGrp="1"/>
          </p:cNvSpPr>
          <p:nvPr>
            <p:ph type="dt" sz="half" idx="10"/>
          </p:nvPr>
        </p:nvSpPr>
        <p:spPr/>
        <p:txBody>
          <a:bodyPr/>
          <a:lstStyle/>
          <a:p>
            <a:fld id="{ED07111D-42E6-4112-A995-A8206E2E3633}" type="datetimeFigureOut">
              <a:rPr lang="pl-PL" smtClean="0"/>
              <a:t>16.10.2020</a:t>
            </a:fld>
            <a:endParaRPr lang="pl-PL"/>
          </a:p>
        </p:txBody>
      </p:sp>
      <p:sp>
        <p:nvSpPr>
          <p:cNvPr id="5" name="Symbol zastępczy stopki 4">
            <a:extLst>
              <a:ext uri="{FF2B5EF4-FFF2-40B4-BE49-F238E27FC236}">
                <a16:creationId xmlns:a16="http://schemas.microsoft.com/office/drawing/2014/main" id="{C07A41DB-CB4B-4570-B885-97F5812D0B5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4056980-DFDD-45F1-90DB-CB5CF193D535}"/>
              </a:ext>
            </a:extLst>
          </p:cNvPr>
          <p:cNvSpPr>
            <a:spLocks noGrp="1"/>
          </p:cNvSpPr>
          <p:nvPr>
            <p:ph type="sldNum" sz="quarter" idx="12"/>
          </p:nvPr>
        </p:nvSpPr>
        <p:spPr/>
        <p:txBody>
          <a:bodyPr/>
          <a:lstStyle/>
          <a:p>
            <a:fld id="{65D6659F-3E9F-4D02-B442-C30F00440954}" type="slidenum">
              <a:rPr lang="pl-PL" smtClean="0"/>
              <a:t>‹#›</a:t>
            </a:fld>
            <a:endParaRPr lang="pl-PL"/>
          </a:p>
        </p:txBody>
      </p:sp>
    </p:spTree>
    <p:extLst>
      <p:ext uri="{BB962C8B-B14F-4D97-AF65-F5344CB8AC3E}">
        <p14:creationId xmlns:p14="http://schemas.microsoft.com/office/powerpoint/2010/main" val="3849533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771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102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327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7929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5529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194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1512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379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55DB0D-FE4E-4F18-B4CD-8CA00E40B5C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44AC064-62A2-4602-B812-8174E5FACEFA}"/>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72F33A1-DFA5-4560-AEA5-FE622E629D4A}"/>
              </a:ext>
            </a:extLst>
          </p:cNvPr>
          <p:cNvSpPr>
            <a:spLocks noGrp="1"/>
          </p:cNvSpPr>
          <p:nvPr>
            <p:ph type="dt" sz="half" idx="10"/>
          </p:nvPr>
        </p:nvSpPr>
        <p:spPr/>
        <p:txBody>
          <a:bodyPr/>
          <a:lstStyle/>
          <a:p>
            <a:fld id="{ED07111D-42E6-4112-A995-A8206E2E3633}" type="datetimeFigureOut">
              <a:rPr lang="pl-PL" smtClean="0"/>
              <a:t>16.10.2020</a:t>
            </a:fld>
            <a:endParaRPr lang="pl-PL"/>
          </a:p>
        </p:txBody>
      </p:sp>
      <p:sp>
        <p:nvSpPr>
          <p:cNvPr id="5" name="Symbol zastępczy stopki 4">
            <a:extLst>
              <a:ext uri="{FF2B5EF4-FFF2-40B4-BE49-F238E27FC236}">
                <a16:creationId xmlns:a16="http://schemas.microsoft.com/office/drawing/2014/main" id="{5AB03D0A-4792-47EB-8C35-7F802856EF1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FDE8069-2E9A-4305-B616-7697B08CA997}"/>
              </a:ext>
            </a:extLst>
          </p:cNvPr>
          <p:cNvSpPr>
            <a:spLocks noGrp="1"/>
          </p:cNvSpPr>
          <p:nvPr>
            <p:ph type="sldNum" sz="quarter" idx="12"/>
          </p:nvPr>
        </p:nvSpPr>
        <p:spPr/>
        <p:txBody>
          <a:bodyPr/>
          <a:lstStyle/>
          <a:p>
            <a:fld id="{65D6659F-3E9F-4D02-B442-C30F00440954}" type="slidenum">
              <a:rPr lang="pl-PL" smtClean="0"/>
              <a:t>‹#›</a:t>
            </a:fld>
            <a:endParaRPr lang="pl-PL"/>
          </a:p>
        </p:txBody>
      </p:sp>
    </p:spTree>
    <p:extLst>
      <p:ext uri="{BB962C8B-B14F-4D97-AF65-F5344CB8AC3E}">
        <p14:creationId xmlns:p14="http://schemas.microsoft.com/office/powerpoint/2010/main" val="2340899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2417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6493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1687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955813-F26B-4C41-A8E2-F2EC1BC0F7AD}"/>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4B7BB7B9-F42D-4319-A5B4-E6874DD003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7D3D512D-D7DA-48A1-8CCB-AD12749CD132}"/>
              </a:ext>
            </a:extLst>
          </p:cNvPr>
          <p:cNvSpPr>
            <a:spLocks noGrp="1"/>
          </p:cNvSpPr>
          <p:nvPr>
            <p:ph type="dt" sz="half" idx="10"/>
          </p:nvPr>
        </p:nvSpPr>
        <p:spPr/>
        <p:txBody>
          <a:bodyPr/>
          <a:lstStyle/>
          <a:p>
            <a:fld id="{ED07111D-42E6-4112-A995-A8206E2E3633}" type="datetimeFigureOut">
              <a:rPr lang="pl-PL" smtClean="0"/>
              <a:t>16.10.2020</a:t>
            </a:fld>
            <a:endParaRPr lang="pl-PL"/>
          </a:p>
        </p:txBody>
      </p:sp>
      <p:sp>
        <p:nvSpPr>
          <p:cNvPr id="5" name="Symbol zastępczy stopki 4">
            <a:extLst>
              <a:ext uri="{FF2B5EF4-FFF2-40B4-BE49-F238E27FC236}">
                <a16:creationId xmlns:a16="http://schemas.microsoft.com/office/drawing/2014/main" id="{230A1824-87C8-4909-B36E-3BE3A30D436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4B72707-955B-4533-B834-F30EF5CE46D0}"/>
              </a:ext>
            </a:extLst>
          </p:cNvPr>
          <p:cNvSpPr>
            <a:spLocks noGrp="1"/>
          </p:cNvSpPr>
          <p:nvPr>
            <p:ph type="sldNum" sz="quarter" idx="12"/>
          </p:nvPr>
        </p:nvSpPr>
        <p:spPr/>
        <p:txBody>
          <a:bodyPr/>
          <a:lstStyle/>
          <a:p>
            <a:fld id="{65D6659F-3E9F-4D02-B442-C30F00440954}" type="slidenum">
              <a:rPr lang="pl-PL" smtClean="0"/>
              <a:t>‹#›</a:t>
            </a:fld>
            <a:endParaRPr lang="pl-PL"/>
          </a:p>
        </p:txBody>
      </p:sp>
    </p:spTree>
    <p:extLst>
      <p:ext uri="{BB962C8B-B14F-4D97-AF65-F5344CB8AC3E}">
        <p14:creationId xmlns:p14="http://schemas.microsoft.com/office/powerpoint/2010/main" val="1868007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18628E-45AC-411E-A4FE-8CB341BCB1DB}"/>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1282706-99BD-47B7-A66C-9238100E879E}"/>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D90F4A97-79A7-4BB7-9095-C7C536D8E9AA}"/>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F281C318-23BF-4039-A7C8-FD65D5652C96}"/>
              </a:ext>
            </a:extLst>
          </p:cNvPr>
          <p:cNvSpPr>
            <a:spLocks noGrp="1"/>
          </p:cNvSpPr>
          <p:nvPr>
            <p:ph type="dt" sz="half" idx="10"/>
          </p:nvPr>
        </p:nvSpPr>
        <p:spPr/>
        <p:txBody>
          <a:bodyPr/>
          <a:lstStyle/>
          <a:p>
            <a:fld id="{ED07111D-42E6-4112-A995-A8206E2E3633}" type="datetimeFigureOut">
              <a:rPr lang="pl-PL" smtClean="0"/>
              <a:t>16.10.2020</a:t>
            </a:fld>
            <a:endParaRPr lang="pl-PL"/>
          </a:p>
        </p:txBody>
      </p:sp>
      <p:sp>
        <p:nvSpPr>
          <p:cNvPr id="6" name="Symbol zastępczy stopki 5">
            <a:extLst>
              <a:ext uri="{FF2B5EF4-FFF2-40B4-BE49-F238E27FC236}">
                <a16:creationId xmlns:a16="http://schemas.microsoft.com/office/drawing/2014/main" id="{5ACA7E0D-2A32-4F3C-A17A-19A3E44CFE0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378D414-7133-4EC4-A71B-F92F8C802DF0}"/>
              </a:ext>
            </a:extLst>
          </p:cNvPr>
          <p:cNvSpPr>
            <a:spLocks noGrp="1"/>
          </p:cNvSpPr>
          <p:nvPr>
            <p:ph type="sldNum" sz="quarter" idx="12"/>
          </p:nvPr>
        </p:nvSpPr>
        <p:spPr/>
        <p:txBody>
          <a:bodyPr/>
          <a:lstStyle/>
          <a:p>
            <a:fld id="{65D6659F-3E9F-4D02-B442-C30F00440954}" type="slidenum">
              <a:rPr lang="pl-PL" smtClean="0"/>
              <a:t>‹#›</a:t>
            </a:fld>
            <a:endParaRPr lang="pl-PL"/>
          </a:p>
        </p:txBody>
      </p:sp>
    </p:spTree>
    <p:extLst>
      <p:ext uri="{BB962C8B-B14F-4D97-AF65-F5344CB8AC3E}">
        <p14:creationId xmlns:p14="http://schemas.microsoft.com/office/powerpoint/2010/main" val="1394751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615DBA-6053-4C15-A390-26B8B5F9F471}"/>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E34155CD-66A7-4075-BB1E-4BD89BB6FE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166B5673-161C-4D9A-B39C-9D100331FC72}"/>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D97E423C-5570-4D72-BC93-4FA73BF5FB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29339862-0F8B-4CC6-8DF1-F81D944A09A4}"/>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40505CCC-73D0-4D96-8DBC-5A48B8194D41}"/>
              </a:ext>
            </a:extLst>
          </p:cNvPr>
          <p:cNvSpPr>
            <a:spLocks noGrp="1"/>
          </p:cNvSpPr>
          <p:nvPr>
            <p:ph type="dt" sz="half" idx="10"/>
          </p:nvPr>
        </p:nvSpPr>
        <p:spPr/>
        <p:txBody>
          <a:bodyPr/>
          <a:lstStyle/>
          <a:p>
            <a:fld id="{ED07111D-42E6-4112-A995-A8206E2E3633}" type="datetimeFigureOut">
              <a:rPr lang="pl-PL" smtClean="0"/>
              <a:t>16.10.2020</a:t>
            </a:fld>
            <a:endParaRPr lang="pl-PL"/>
          </a:p>
        </p:txBody>
      </p:sp>
      <p:sp>
        <p:nvSpPr>
          <p:cNvPr id="8" name="Symbol zastępczy stopki 7">
            <a:extLst>
              <a:ext uri="{FF2B5EF4-FFF2-40B4-BE49-F238E27FC236}">
                <a16:creationId xmlns:a16="http://schemas.microsoft.com/office/drawing/2014/main" id="{CE1A8966-941D-4833-814F-7735C56D44B2}"/>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3C639915-798B-4C0F-A802-2603A1CF9320}"/>
              </a:ext>
            </a:extLst>
          </p:cNvPr>
          <p:cNvSpPr>
            <a:spLocks noGrp="1"/>
          </p:cNvSpPr>
          <p:nvPr>
            <p:ph type="sldNum" sz="quarter" idx="12"/>
          </p:nvPr>
        </p:nvSpPr>
        <p:spPr/>
        <p:txBody>
          <a:bodyPr/>
          <a:lstStyle/>
          <a:p>
            <a:fld id="{65D6659F-3E9F-4D02-B442-C30F00440954}" type="slidenum">
              <a:rPr lang="pl-PL" smtClean="0"/>
              <a:t>‹#›</a:t>
            </a:fld>
            <a:endParaRPr lang="pl-PL"/>
          </a:p>
        </p:txBody>
      </p:sp>
    </p:spTree>
    <p:extLst>
      <p:ext uri="{BB962C8B-B14F-4D97-AF65-F5344CB8AC3E}">
        <p14:creationId xmlns:p14="http://schemas.microsoft.com/office/powerpoint/2010/main" val="4225981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057421-A761-42C4-89DE-4724F5CA10F8}"/>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009CE9AD-203F-4E3B-9465-EA986926996A}"/>
              </a:ext>
            </a:extLst>
          </p:cNvPr>
          <p:cNvSpPr>
            <a:spLocks noGrp="1"/>
          </p:cNvSpPr>
          <p:nvPr>
            <p:ph type="dt" sz="half" idx="10"/>
          </p:nvPr>
        </p:nvSpPr>
        <p:spPr/>
        <p:txBody>
          <a:bodyPr/>
          <a:lstStyle/>
          <a:p>
            <a:fld id="{ED07111D-42E6-4112-A995-A8206E2E3633}" type="datetimeFigureOut">
              <a:rPr lang="pl-PL" smtClean="0"/>
              <a:t>16.10.2020</a:t>
            </a:fld>
            <a:endParaRPr lang="pl-PL"/>
          </a:p>
        </p:txBody>
      </p:sp>
      <p:sp>
        <p:nvSpPr>
          <p:cNvPr id="4" name="Symbol zastępczy stopki 3">
            <a:extLst>
              <a:ext uri="{FF2B5EF4-FFF2-40B4-BE49-F238E27FC236}">
                <a16:creationId xmlns:a16="http://schemas.microsoft.com/office/drawing/2014/main" id="{8608A1C0-069B-4F0C-BB1D-4BC98E6B737D}"/>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274EA08E-93A7-47FF-BE8D-4C419328C965}"/>
              </a:ext>
            </a:extLst>
          </p:cNvPr>
          <p:cNvSpPr>
            <a:spLocks noGrp="1"/>
          </p:cNvSpPr>
          <p:nvPr>
            <p:ph type="sldNum" sz="quarter" idx="12"/>
          </p:nvPr>
        </p:nvSpPr>
        <p:spPr/>
        <p:txBody>
          <a:bodyPr/>
          <a:lstStyle/>
          <a:p>
            <a:fld id="{65D6659F-3E9F-4D02-B442-C30F00440954}" type="slidenum">
              <a:rPr lang="pl-PL" smtClean="0"/>
              <a:t>‹#›</a:t>
            </a:fld>
            <a:endParaRPr lang="pl-PL"/>
          </a:p>
        </p:txBody>
      </p:sp>
    </p:spTree>
    <p:extLst>
      <p:ext uri="{BB962C8B-B14F-4D97-AF65-F5344CB8AC3E}">
        <p14:creationId xmlns:p14="http://schemas.microsoft.com/office/powerpoint/2010/main" val="2504804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13B0FD2A-7A7F-41A4-B18B-BEBBE62D5F57}"/>
              </a:ext>
            </a:extLst>
          </p:cNvPr>
          <p:cNvSpPr>
            <a:spLocks noGrp="1"/>
          </p:cNvSpPr>
          <p:nvPr>
            <p:ph type="dt" sz="half" idx="10"/>
          </p:nvPr>
        </p:nvSpPr>
        <p:spPr/>
        <p:txBody>
          <a:bodyPr/>
          <a:lstStyle/>
          <a:p>
            <a:fld id="{ED07111D-42E6-4112-A995-A8206E2E3633}" type="datetimeFigureOut">
              <a:rPr lang="pl-PL" smtClean="0"/>
              <a:t>16.10.2020</a:t>
            </a:fld>
            <a:endParaRPr lang="pl-PL"/>
          </a:p>
        </p:txBody>
      </p:sp>
      <p:sp>
        <p:nvSpPr>
          <p:cNvPr id="3" name="Symbol zastępczy stopki 2">
            <a:extLst>
              <a:ext uri="{FF2B5EF4-FFF2-40B4-BE49-F238E27FC236}">
                <a16:creationId xmlns:a16="http://schemas.microsoft.com/office/drawing/2014/main" id="{3BD9093F-23B6-4491-B25D-A8B31FCE0344}"/>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841C4218-2398-4106-BC2D-DB554588E71A}"/>
              </a:ext>
            </a:extLst>
          </p:cNvPr>
          <p:cNvSpPr>
            <a:spLocks noGrp="1"/>
          </p:cNvSpPr>
          <p:nvPr>
            <p:ph type="sldNum" sz="quarter" idx="12"/>
          </p:nvPr>
        </p:nvSpPr>
        <p:spPr/>
        <p:txBody>
          <a:bodyPr/>
          <a:lstStyle/>
          <a:p>
            <a:fld id="{65D6659F-3E9F-4D02-B442-C30F00440954}" type="slidenum">
              <a:rPr lang="pl-PL" smtClean="0"/>
              <a:t>‹#›</a:t>
            </a:fld>
            <a:endParaRPr lang="pl-PL"/>
          </a:p>
        </p:txBody>
      </p:sp>
    </p:spTree>
    <p:extLst>
      <p:ext uri="{BB962C8B-B14F-4D97-AF65-F5344CB8AC3E}">
        <p14:creationId xmlns:p14="http://schemas.microsoft.com/office/powerpoint/2010/main" val="229822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ECD8F1-53CC-4B1D-B72C-39C48DB02D7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A6BCAF3F-2583-4A2D-BC19-99930A612A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BEB65754-944C-47B9-B0AD-19D23B749F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1B3660E-83E1-4A49-A79F-A97B37718A40}"/>
              </a:ext>
            </a:extLst>
          </p:cNvPr>
          <p:cNvSpPr>
            <a:spLocks noGrp="1"/>
          </p:cNvSpPr>
          <p:nvPr>
            <p:ph type="dt" sz="half" idx="10"/>
          </p:nvPr>
        </p:nvSpPr>
        <p:spPr/>
        <p:txBody>
          <a:bodyPr/>
          <a:lstStyle/>
          <a:p>
            <a:fld id="{ED07111D-42E6-4112-A995-A8206E2E3633}" type="datetimeFigureOut">
              <a:rPr lang="pl-PL" smtClean="0"/>
              <a:t>16.10.2020</a:t>
            </a:fld>
            <a:endParaRPr lang="pl-PL"/>
          </a:p>
        </p:txBody>
      </p:sp>
      <p:sp>
        <p:nvSpPr>
          <p:cNvPr id="6" name="Symbol zastępczy stopki 5">
            <a:extLst>
              <a:ext uri="{FF2B5EF4-FFF2-40B4-BE49-F238E27FC236}">
                <a16:creationId xmlns:a16="http://schemas.microsoft.com/office/drawing/2014/main" id="{E58ADDEE-1629-44A5-B4F0-0235F5DAE68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C9CEFCB-22C1-4BF7-9A8C-F254F45BD010}"/>
              </a:ext>
            </a:extLst>
          </p:cNvPr>
          <p:cNvSpPr>
            <a:spLocks noGrp="1"/>
          </p:cNvSpPr>
          <p:nvPr>
            <p:ph type="sldNum" sz="quarter" idx="12"/>
          </p:nvPr>
        </p:nvSpPr>
        <p:spPr/>
        <p:txBody>
          <a:bodyPr/>
          <a:lstStyle/>
          <a:p>
            <a:fld id="{65D6659F-3E9F-4D02-B442-C30F00440954}" type="slidenum">
              <a:rPr lang="pl-PL" smtClean="0"/>
              <a:t>‹#›</a:t>
            </a:fld>
            <a:endParaRPr lang="pl-PL"/>
          </a:p>
        </p:txBody>
      </p:sp>
    </p:spTree>
    <p:extLst>
      <p:ext uri="{BB962C8B-B14F-4D97-AF65-F5344CB8AC3E}">
        <p14:creationId xmlns:p14="http://schemas.microsoft.com/office/powerpoint/2010/main" val="1507801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AE5E2F-68F0-48A7-BDCF-75E9B76CC00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94501350-B8DF-4ED6-876D-90388E1E44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BA7A6891-EB37-4BF7-B95E-89836F7983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8B32C0D-887F-46D9-B373-5DDD6B47C3BA}"/>
              </a:ext>
            </a:extLst>
          </p:cNvPr>
          <p:cNvSpPr>
            <a:spLocks noGrp="1"/>
          </p:cNvSpPr>
          <p:nvPr>
            <p:ph type="dt" sz="half" idx="10"/>
          </p:nvPr>
        </p:nvSpPr>
        <p:spPr/>
        <p:txBody>
          <a:bodyPr/>
          <a:lstStyle/>
          <a:p>
            <a:fld id="{ED07111D-42E6-4112-A995-A8206E2E3633}" type="datetimeFigureOut">
              <a:rPr lang="pl-PL" smtClean="0"/>
              <a:t>16.10.2020</a:t>
            </a:fld>
            <a:endParaRPr lang="pl-PL"/>
          </a:p>
        </p:txBody>
      </p:sp>
      <p:sp>
        <p:nvSpPr>
          <p:cNvPr id="6" name="Symbol zastępczy stopki 5">
            <a:extLst>
              <a:ext uri="{FF2B5EF4-FFF2-40B4-BE49-F238E27FC236}">
                <a16:creationId xmlns:a16="http://schemas.microsoft.com/office/drawing/2014/main" id="{069353E3-A4BA-491A-8634-D31C2CB3EC8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14CE6F4A-806C-4DA8-B824-FFC1C13AC449}"/>
              </a:ext>
            </a:extLst>
          </p:cNvPr>
          <p:cNvSpPr>
            <a:spLocks noGrp="1"/>
          </p:cNvSpPr>
          <p:nvPr>
            <p:ph type="sldNum" sz="quarter" idx="12"/>
          </p:nvPr>
        </p:nvSpPr>
        <p:spPr/>
        <p:txBody>
          <a:bodyPr/>
          <a:lstStyle/>
          <a:p>
            <a:fld id="{65D6659F-3E9F-4D02-B442-C30F00440954}" type="slidenum">
              <a:rPr lang="pl-PL" smtClean="0"/>
              <a:t>‹#›</a:t>
            </a:fld>
            <a:endParaRPr lang="pl-PL"/>
          </a:p>
        </p:txBody>
      </p:sp>
    </p:spTree>
    <p:extLst>
      <p:ext uri="{BB962C8B-B14F-4D97-AF65-F5344CB8AC3E}">
        <p14:creationId xmlns:p14="http://schemas.microsoft.com/office/powerpoint/2010/main" val="403023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D795986E-4226-419E-A103-EF75B7711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7DD2D28E-1F7A-4246-A422-8CB3D7E8E5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D24133D-BA81-4EE3-8740-0D079D2D0E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7111D-42E6-4112-A995-A8206E2E3633}" type="datetimeFigureOut">
              <a:rPr lang="pl-PL" smtClean="0"/>
              <a:t>16.10.2020</a:t>
            </a:fld>
            <a:endParaRPr lang="pl-PL"/>
          </a:p>
        </p:txBody>
      </p:sp>
      <p:sp>
        <p:nvSpPr>
          <p:cNvPr id="5" name="Symbol zastępczy stopki 4">
            <a:extLst>
              <a:ext uri="{FF2B5EF4-FFF2-40B4-BE49-F238E27FC236}">
                <a16:creationId xmlns:a16="http://schemas.microsoft.com/office/drawing/2014/main" id="{BFDDFE3E-9E3A-467A-849A-6EBA19A8AC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0A44B3FE-94BE-41A6-AB55-863847F80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659F-3E9F-4D02-B442-C30F00440954}" type="slidenum">
              <a:rPr lang="pl-PL" smtClean="0"/>
              <a:t>‹#›</a:t>
            </a:fld>
            <a:endParaRPr lang="pl-PL"/>
          </a:p>
        </p:txBody>
      </p:sp>
    </p:spTree>
    <p:extLst>
      <p:ext uri="{BB962C8B-B14F-4D97-AF65-F5344CB8AC3E}">
        <p14:creationId xmlns:p14="http://schemas.microsoft.com/office/powerpoint/2010/main" val="1865866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10/16/2020</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61688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6096000" cy="6899854"/>
          </a:xfrm>
          <a:prstGeom prst="rect">
            <a:avLst/>
          </a:prstGeom>
          <a:solidFill>
            <a:srgbClr val="0D8EA2"/>
          </a:solidFill>
        </p:spPr>
      </p:sp>
      <p:sp>
        <p:nvSpPr>
          <p:cNvPr id="3" name="AutoShape 3"/>
          <p:cNvSpPr/>
          <p:nvPr/>
        </p:nvSpPr>
        <p:spPr>
          <a:xfrm>
            <a:off x="4622800" y="6153150"/>
            <a:ext cx="6121400" cy="19050"/>
          </a:xfrm>
          <a:prstGeom prst="rect">
            <a:avLst/>
          </a:prstGeom>
          <a:solidFill>
            <a:srgbClr val="D4C0AB"/>
          </a:solidFill>
        </p:spPr>
      </p:sp>
      <p:sp>
        <p:nvSpPr>
          <p:cNvPr id="4" name="AutoShape 4"/>
          <p:cNvSpPr/>
          <p:nvPr/>
        </p:nvSpPr>
        <p:spPr>
          <a:xfrm>
            <a:off x="740630" y="3767662"/>
            <a:ext cx="131641" cy="1270000"/>
          </a:xfrm>
          <a:prstGeom prst="rect">
            <a:avLst/>
          </a:prstGeom>
          <a:solidFill>
            <a:srgbClr val="FFFFFF"/>
          </a:solidFill>
        </p:spPr>
      </p:sp>
      <p:pic>
        <p:nvPicPr>
          <p:cNvPr id="5" name="Picture 5"/>
          <p:cNvPicPr>
            <a:picLocks noChangeAspect="1"/>
          </p:cNvPicPr>
          <p:nvPr/>
        </p:nvPicPr>
        <p:blipFill>
          <a:blip r:embed="rId2"/>
          <a:srcRect/>
          <a:stretch>
            <a:fillRect/>
          </a:stretch>
        </p:blipFill>
        <p:spPr>
          <a:xfrm>
            <a:off x="8136575" y="794452"/>
            <a:ext cx="2657008" cy="1298538"/>
          </a:xfrm>
          <a:prstGeom prst="rect">
            <a:avLst/>
          </a:prstGeom>
        </p:spPr>
      </p:pic>
      <p:pic>
        <p:nvPicPr>
          <p:cNvPr id="6" name="Picture 6"/>
          <p:cNvPicPr>
            <a:picLocks noChangeAspect="1"/>
          </p:cNvPicPr>
          <p:nvPr/>
        </p:nvPicPr>
        <p:blipFill>
          <a:blip r:embed="rId3"/>
          <a:srcRect l="1592" r="26829"/>
          <a:stretch>
            <a:fillRect/>
          </a:stretch>
        </p:blipFill>
        <p:spPr>
          <a:xfrm>
            <a:off x="9797622" y="6200772"/>
            <a:ext cx="2290141" cy="657229"/>
          </a:xfrm>
          <a:prstGeom prst="rect">
            <a:avLst/>
          </a:prstGeom>
        </p:spPr>
      </p:pic>
      <p:sp>
        <p:nvSpPr>
          <p:cNvPr id="7" name="TextBox 7"/>
          <p:cNvSpPr txBox="1"/>
          <p:nvPr/>
        </p:nvSpPr>
        <p:spPr>
          <a:xfrm>
            <a:off x="334397" y="1962686"/>
            <a:ext cx="5427206" cy="322268"/>
          </a:xfrm>
          <a:prstGeom prst="rect">
            <a:avLst/>
          </a:prstGeom>
        </p:spPr>
        <p:txBody>
          <a:bodyPr lIns="0" tIns="0" rIns="0" bIns="0" rtlCol="0" anchor="t">
            <a:spAutoFit/>
          </a:bodyPr>
          <a:lstStyle/>
          <a:p>
            <a:pPr algn="ctr">
              <a:lnSpc>
                <a:spcPts val="2560"/>
              </a:lnSpc>
            </a:pPr>
            <a:r>
              <a:rPr lang="en-US" sz="2133">
                <a:solidFill>
                  <a:srgbClr val="FFFFFF"/>
                </a:solidFill>
                <a:latin typeface="Cormorant Garamond Bold Bold"/>
              </a:rPr>
              <a:t>Erasmus+ Capacity Building in Higher Education</a:t>
            </a:r>
          </a:p>
        </p:txBody>
      </p:sp>
      <p:sp>
        <p:nvSpPr>
          <p:cNvPr id="8" name="TextBox 8"/>
          <p:cNvSpPr txBox="1"/>
          <p:nvPr/>
        </p:nvSpPr>
        <p:spPr>
          <a:xfrm>
            <a:off x="6451600" y="3286148"/>
            <a:ext cx="5245367" cy="1538883"/>
          </a:xfrm>
          <a:prstGeom prst="rect">
            <a:avLst/>
          </a:prstGeom>
        </p:spPr>
        <p:txBody>
          <a:bodyPr lIns="0" tIns="0" rIns="0" bIns="0" rtlCol="0" anchor="t">
            <a:spAutoFit/>
          </a:bodyPr>
          <a:lstStyle/>
          <a:p>
            <a:pPr algn="ctr">
              <a:lnSpc>
                <a:spcPts val="3024"/>
              </a:lnSpc>
            </a:pPr>
            <a:r>
              <a:rPr lang="en-US" sz="2800" spc="-70" dirty="0">
                <a:solidFill>
                  <a:srgbClr val="342D29"/>
                </a:solidFill>
                <a:latin typeface="Cormorant Garamond Bold Bold"/>
              </a:rPr>
              <a:t>Strengthening innovative social</a:t>
            </a:r>
          </a:p>
          <a:p>
            <a:pPr algn="ctr">
              <a:lnSpc>
                <a:spcPts val="3024"/>
              </a:lnSpc>
            </a:pPr>
            <a:r>
              <a:rPr lang="en-US" sz="2800" spc="-70" dirty="0">
                <a:solidFill>
                  <a:srgbClr val="342D29"/>
                </a:solidFill>
                <a:latin typeface="Cormorant Garamond Bold Bold"/>
              </a:rPr>
              <a:t>entrepreneurship practices for disruptive business settings in Thailand and Myanmar</a:t>
            </a:r>
          </a:p>
        </p:txBody>
      </p:sp>
      <p:sp>
        <p:nvSpPr>
          <p:cNvPr id="9" name="TextBox 9"/>
          <p:cNvSpPr txBox="1"/>
          <p:nvPr/>
        </p:nvSpPr>
        <p:spPr>
          <a:xfrm>
            <a:off x="931476" y="4146053"/>
            <a:ext cx="5245367" cy="489749"/>
          </a:xfrm>
          <a:prstGeom prst="rect">
            <a:avLst/>
          </a:prstGeom>
        </p:spPr>
        <p:txBody>
          <a:bodyPr lIns="0" tIns="0" rIns="0" bIns="0" rtlCol="0" anchor="t">
            <a:spAutoFit/>
          </a:bodyPr>
          <a:lstStyle/>
          <a:p>
            <a:pPr>
              <a:lnSpc>
                <a:spcPts val="1960"/>
              </a:lnSpc>
            </a:pPr>
            <a:r>
              <a:rPr lang="en-US" sz="1400" spc="23" dirty="0" err="1">
                <a:solidFill>
                  <a:srgbClr val="FFFFFF"/>
                </a:solidFill>
                <a:latin typeface="Assistant Bold" panose="020B0604020202020204" charset="-79"/>
                <a:cs typeface="Assistant Bold" panose="020B0604020202020204" charset="-79"/>
              </a:rPr>
              <a:t>Projectref</a:t>
            </a:r>
            <a:r>
              <a:rPr lang="en-US" sz="1400" spc="23" dirty="0">
                <a:solidFill>
                  <a:srgbClr val="FFFFFF"/>
                </a:solidFill>
                <a:latin typeface="Assistant Bold" panose="020B0604020202020204" charset="-79"/>
                <a:cs typeface="Assistant Bold" panose="020B0604020202020204" charset="-79"/>
              </a:rPr>
              <a:t>.: 609711-EPP-1-2019-1-AT-EPPKA2-CBHE-JP </a:t>
            </a:r>
          </a:p>
          <a:p>
            <a:pPr>
              <a:lnSpc>
                <a:spcPts val="1960"/>
              </a:lnSpc>
            </a:pPr>
            <a:r>
              <a:rPr lang="en-US" sz="1400" spc="23" dirty="0">
                <a:solidFill>
                  <a:srgbClr val="FFFFFF"/>
                </a:solidFill>
                <a:latin typeface="Assistant Bold" panose="020B0604020202020204" charset="-79"/>
                <a:cs typeface="Assistant Bold" panose="020B0604020202020204" charset="-79"/>
              </a:rPr>
              <a:t>Duration: 36 Months (15/01/2020-14/01/2023)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622800" y="6153150"/>
            <a:ext cx="6121400" cy="19050"/>
          </a:xfrm>
          <a:prstGeom prst="rect">
            <a:avLst/>
          </a:prstGeom>
          <a:solidFill>
            <a:srgbClr val="B2ACA7"/>
          </a:solidFill>
        </p:spPr>
      </p:sp>
      <p:sp>
        <p:nvSpPr>
          <p:cNvPr id="3" name="AutoShape 3"/>
          <p:cNvSpPr/>
          <p:nvPr/>
        </p:nvSpPr>
        <p:spPr>
          <a:xfrm>
            <a:off x="1625600" y="0"/>
            <a:ext cx="4064000" cy="6858000"/>
          </a:xfrm>
          <a:prstGeom prst="rect">
            <a:avLst/>
          </a:prstGeom>
          <a:solidFill>
            <a:srgbClr val="0D8EA2"/>
          </a:solidFill>
        </p:spPr>
      </p:sp>
      <p:sp>
        <p:nvSpPr>
          <p:cNvPr id="4" name="TextBox 4"/>
          <p:cNvSpPr txBox="1"/>
          <p:nvPr/>
        </p:nvSpPr>
        <p:spPr>
          <a:xfrm>
            <a:off x="1803400" y="1454101"/>
            <a:ext cx="3708400" cy="584006"/>
          </a:xfrm>
          <a:prstGeom prst="rect">
            <a:avLst/>
          </a:prstGeom>
        </p:spPr>
        <p:txBody>
          <a:bodyPr wrap="square" lIns="0" tIns="0" rIns="0" bIns="0" rtlCol="0" anchor="t">
            <a:spAutoFit/>
          </a:bodyPr>
          <a:lstStyle/>
          <a:p>
            <a:pPr>
              <a:lnSpc>
                <a:spcPts val="5120"/>
              </a:lnSpc>
            </a:pPr>
            <a:r>
              <a:rPr lang="pl-PL" sz="3200" spc="43" dirty="0" err="1">
                <a:solidFill>
                  <a:schemeClr val="bg1"/>
                </a:solidFill>
                <a:latin typeface="Assistant Bold"/>
              </a:rPr>
              <a:t>Sharing</a:t>
            </a:r>
            <a:r>
              <a:rPr lang="pl-PL" sz="3200" spc="43" dirty="0">
                <a:solidFill>
                  <a:schemeClr val="bg1"/>
                </a:solidFill>
                <a:latin typeface="Assistant Bold"/>
              </a:rPr>
              <a:t> </a:t>
            </a:r>
            <a:r>
              <a:rPr lang="pl-PL" sz="3200" spc="43" dirty="0" err="1">
                <a:solidFill>
                  <a:schemeClr val="bg1"/>
                </a:solidFill>
                <a:latin typeface="Assistant Bold"/>
              </a:rPr>
              <a:t>session</a:t>
            </a:r>
            <a:endParaRPr lang="en-US" sz="3200" spc="43" dirty="0">
              <a:solidFill>
                <a:schemeClr val="bg1"/>
              </a:solidFill>
              <a:latin typeface="Assistant Bold"/>
            </a:endParaRPr>
          </a:p>
        </p:txBody>
      </p:sp>
      <p:sp>
        <p:nvSpPr>
          <p:cNvPr id="12" name="TextBox 12"/>
          <p:cNvSpPr txBox="1"/>
          <p:nvPr/>
        </p:nvSpPr>
        <p:spPr>
          <a:xfrm>
            <a:off x="11040948" y="5948257"/>
            <a:ext cx="465252" cy="243656"/>
          </a:xfrm>
          <a:prstGeom prst="rect">
            <a:avLst/>
          </a:prstGeom>
        </p:spPr>
        <p:txBody>
          <a:bodyPr lIns="0" tIns="0" rIns="0" bIns="0" rtlCol="0" anchor="t">
            <a:spAutoFit/>
          </a:bodyPr>
          <a:lstStyle/>
          <a:p>
            <a:pPr algn="r">
              <a:lnSpc>
                <a:spcPts val="1919"/>
              </a:lnSpc>
            </a:pPr>
            <a:r>
              <a:rPr lang="pl-PL" sz="1600" dirty="0">
                <a:solidFill>
                  <a:srgbClr val="342D29"/>
                </a:solidFill>
                <a:latin typeface="Assistant Bold Bold"/>
              </a:rPr>
              <a:t>10</a:t>
            </a:r>
            <a:endParaRPr lang="en-US" sz="1600" dirty="0">
              <a:solidFill>
                <a:srgbClr val="342D29"/>
              </a:solidFill>
              <a:latin typeface="Assistant Bold Bold"/>
            </a:endParaRPr>
          </a:p>
        </p:txBody>
      </p:sp>
      <p:sp>
        <p:nvSpPr>
          <p:cNvPr id="14" name="AutoShape 14"/>
          <p:cNvSpPr/>
          <p:nvPr/>
        </p:nvSpPr>
        <p:spPr>
          <a:xfrm>
            <a:off x="740630" y="3233843"/>
            <a:ext cx="131641" cy="1270000"/>
          </a:xfrm>
          <a:prstGeom prst="rect">
            <a:avLst/>
          </a:prstGeom>
          <a:solidFill>
            <a:srgbClr val="0D8EA2"/>
          </a:solidFill>
        </p:spPr>
      </p:sp>
      <p:pic>
        <p:nvPicPr>
          <p:cNvPr id="15" name="Picture 8"/>
          <p:cNvPicPr>
            <a:picLocks noChangeAspect="1"/>
          </p:cNvPicPr>
          <p:nvPr/>
        </p:nvPicPr>
        <p:blipFill>
          <a:blip r:embed="rId3"/>
          <a:srcRect/>
          <a:stretch>
            <a:fillRect/>
          </a:stretch>
        </p:blipFill>
        <p:spPr>
          <a:xfrm>
            <a:off x="3157" y="350077"/>
            <a:ext cx="1622443" cy="792923"/>
          </a:xfrm>
          <a:prstGeom prst="rect">
            <a:avLst/>
          </a:prstGeom>
        </p:spPr>
      </p:pic>
      <p:pic>
        <p:nvPicPr>
          <p:cNvPr id="8" name="Obraz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6934" y="620635"/>
            <a:ext cx="4566481" cy="3851833"/>
          </a:xfrm>
          <a:prstGeom prst="rect">
            <a:avLst/>
          </a:prstGeom>
        </p:spPr>
      </p:pic>
      <p:sp>
        <p:nvSpPr>
          <p:cNvPr id="5" name="Prostokąt 4"/>
          <p:cNvSpPr/>
          <p:nvPr/>
        </p:nvSpPr>
        <p:spPr>
          <a:xfrm>
            <a:off x="6380662" y="4989643"/>
            <a:ext cx="4939024" cy="646331"/>
          </a:xfrm>
          <a:prstGeom prst="rect">
            <a:avLst/>
          </a:prstGeom>
        </p:spPr>
        <p:txBody>
          <a:bodyPr wrap="square">
            <a:spAutoFit/>
          </a:bodyPr>
          <a:lstStyle/>
          <a:p>
            <a:pPr algn="ctr"/>
            <a:r>
              <a:rPr lang="en-US" dirty="0"/>
              <a:t>One team member per team presents </a:t>
            </a:r>
            <a:endParaRPr lang="pl-PL" dirty="0"/>
          </a:p>
          <a:p>
            <a:pPr algn="ctr"/>
            <a:r>
              <a:rPr lang="en-US" dirty="0"/>
              <a:t>the teamwork outcomes</a:t>
            </a:r>
            <a:endParaRPr lang="pl-PL" dirty="0"/>
          </a:p>
        </p:txBody>
      </p:sp>
    </p:spTree>
    <p:extLst>
      <p:ext uri="{BB962C8B-B14F-4D97-AF65-F5344CB8AC3E}">
        <p14:creationId xmlns:p14="http://schemas.microsoft.com/office/powerpoint/2010/main" val="3586397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622800" y="6153150"/>
            <a:ext cx="6121400" cy="19050"/>
          </a:xfrm>
          <a:prstGeom prst="rect">
            <a:avLst/>
          </a:prstGeom>
          <a:solidFill>
            <a:srgbClr val="B2ACA7"/>
          </a:solidFill>
        </p:spPr>
      </p:sp>
      <p:sp>
        <p:nvSpPr>
          <p:cNvPr id="3" name="AutoShape 3"/>
          <p:cNvSpPr/>
          <p:nvPr/>
        </p:nvSpPr>
        <p:spPr>
          <a:xfrm>
            <a:off x="1625600" y="0"/>
            <a:ext cx="4064000" cy="6858000"/>
          </a:xfrm>
          <a:prstGeom prst="rect">
            <a:avLst/>
          </a:prstGeom>
          <a:solidFill>
            <a:srgbClr val="0D8EA2"/>
          </a:solidFill>
        </p:spPr>
      </p:sp>
      <p:sp>
        <p:nvSpPr>
          <p:cNvPr id="4" name="TextBox 4"/>
          <p:cNvSpPr txBox="1"/>
          <p:nvPr/>
        </p:nvSpPr>
        <p:spPr>
          <a:xfrm>
            <a:off x="1803400" y="1454101"/>
            <a:ext cx="3708400" cy="1238031"/>
          </a:xfrm>
          <a:prstGeom prst="rect">
            <a:avLst/>
          </a:prstGeom>
        </p:spPr>
        <p:txBody>
          <a:bodyPr wrap="square" lIns="0" tIns="0" rIns="0" bIns="0" rtlCol="0" anchor="t">
            <a:spAutoFit/>
          </a:bodyPr>
          <a:lstStyle/>
          <a:p>
            <a:pPr>
              <a:lnSpc>
                <a:spcPts val="5120"/>
              </a:lnSpc>
            </a:pPr>
            <a:r>
              <a:rPr lang="pl-PL" sz="3200" spc="43" dirty="0">
                <a:solidFill>
                  <a:schemeClr val="bg1"/>
                </a:solidFill>
                <a:latin typeface="Assistant Bold"/>
              </a:rPr>
              <a:t>Presentation of </a:t>
            </a:r>
            <a:r>
              <a:rPr lang="pl-PL" sz="3200" spc="43" dirty="0" err="1">
                <a:solidFill>
                  <a:schemeClr val="bg1"/>
                </a:solidFill>
                <a:latin typeface="Assistant Bold"/>
              </a:rPr>
              <a:t>local</a:t>
            </a:r>
            <a:r>
              <a:rPr lang="pl-PL" sz="3200" spc="43" dirty="0">
                <a:solidFill>
                  <a:schemeClr val="bg1"/>
                </a:solidFill>
                <a:latin typeface="Assistant Bold"/>
              </a:rPr>
              <a:t> </a:t>
            </a:r>
            <a:r>
              <a:rPr lang="pl-PL" sz="3200" spc="43" dirty="0" err="1">
                <a:solidFill>
                  <a:schemeClr val="bg1"/>
                </a:solidFill>
                <a:latin typeface="Assistant Bold"/>
              </a:rPr>
              <a:t>case</a:t>
            </a:r>
            <a:endParaRPr lang="en-US" sz="3200" spc="43" dirty="0">
              <a:solidFill>
                <a:schemeClr val="bg1"/>
              </a:solidFill>
              <a:latin typeface="Assistant Bold"/>
            </a:endParaRPr>
          </a:p>
        </p:txBody>
      </p:sp>
      <p:sp>
        <p:nvSpPr>
          <p:cNvPr id="12" name="TextBox 12"/>
          <p:cNvSpPr txBox="1"/>
          <p:nvPr/>
        </p:nvSpPr>
        <p:spPr>
          <a:xfrm>
            <a:off x="11040948" y="5948257"/>
            <a:ext cx="465252" cy="243656"/>
          </a:xfrm>
          <a:prstGeom prst="rect">
            <a:avLst/>
          </a:prstGeom>
        </p:spPr>
        <p:txBody>
          <a:bodyPr lIns="0" tIns="0" rIns="0" bIns="0" rtlCol="0" anchor="t">
            <a:spAutoFit/>
          </a:bodyPr>
          <a:lstStyle/>
          <a:p>
            <a:pPr algn="r">
              <a:lnSpc>
                <a:spcPts val="1919"/>
              </a:lnSpc>
            </a:pPr>
            <a:r>
              <a:rPr lang="pl-PL" sz="1600" dirty="0">
                <a:solidFill>
                  <a:srgbClr val="342D29"/>
                </a:solidFill>
                <a:latin typeface="Assistant Bold Bold"/>
              </a:rPr>
              <a:t>11</a:t>
            </a:r>
            <a:endParaRPr lang="en-US" sz="1600" dirty="0">
              <a:solidFill>
                <a:srgbClr val="342D29"/>
              </a:solidFill>
              <a:latin typeface="Assistant Bold Bold"/>
            </a:endParaRPr>
          </a:p>
        </p:txBody>
      </p:sp>
      <p:sp>
        <p:nvSpPr>
          <p:cNvPr id="14" name="AutoShape 14"/>
          <p:cNvSpPr/>
          <p:nvPr/>
        </p:nvSpPr>
        <p:spPr>
          <a:xfrm>
            <a:off x="740630" y="3233843"/>
            <a:ext cx="131641" cy="1270000"/>
          </a:xfrm>
          <a:prstGeom prst="rect">
            <a:avLst/>
          </a:prstGeom>
          <a:solidFill>
            <a:srgbClr val="0D8EA2"/>
          </a:solidFill>
        </p:spPr>
      </p:sp>
      <p:pic>
        <p:nvPicPr>
          <p:cNvPr id="15" name="Picture 8"/>
          <p:cNvPicPr>
            <a:picLocks noChangeAspect="1"/>
          </p:cNvPicPr>
          <p:nvPr/>
        </p:nvPicPr>
        <p:blipFill>
          <a:blip r:embed="rId3"/>
          <a:srcRect/>
          <a:stretch>
            <a:fillRect/>
          </a:stretch>
        </p:blipFill>
        <p:spPr>
          <a:xfrm>
            <a:off x="3157" y="350077"/>
            <a:ext cx="1622443" cy="792923"/>
          </a:xfrm>
          <a:prstGeom prst="rect">
            <a:avLst/>
          </a:prstGeom>
        </p:spPr>
      </p:pic>
      <p:pic>
        <p:nvPicPr>
          <p:cNvPr id="6" name="Obraz 5">
            <a:extLst>
              <a:ext uri="{FF2B5EF4-FFF2-40B4-BE49-F238E27FC236}">
                <a16:creationId xmlns:a16="http://schemas.microsoft.com/office/drawing/2014/main" id="{2FC024C9-7BF3-49AF-9C54-75EC3C4170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9770" y="838200"/>
            <a:ext cx="4476750" cy="4476750"/>
          </a:xfrm>
          <a:prstGeom prst="rect">
            <a:avLst/>
          </a:prstGeom>
        </p:spPr>
      </p:pic>
      <p:sp>
        <p:nvSpPr>
          <p:cNvPr id="8" name="pole tekstowe 7">
            <a:extLst>
              <a:ext uri="{FF2B5EF4-FFF2-40B4-BE49-F238E27FC236}">
                <a16:creationId xmlns:a16="http://schemas.microsoft.com/office/drawing/2014/main" id="{0FAE3642-59FA-442C-AC98-F90FE780F4A6}"/>
              </a:ext>
            </a:extLst>
          </p:cNvPr>
          <p:cNvSpPr txBox="1"/>
          <p:nvPr/>
        </p:nvSpPr>
        <p:spPr>
          <a:xfrm>
            <a:off x="5892800" y="161763"/>
            <a:ext cx="5808548" cy="1200329"/>
          </a:xfrm>
          <a:prstGeom prst="rect">
            <a:avLst/>
          </a:prstGeom>
          <a:noFill/>
        </p:spPr>
        <p:txBody>
          <a:bodyPr wrap="square" rtlCol="0">
            <a:spAutoFit/>
          </a:bodyPr>
          <a:lstStyle/>
          <a:p>
            <a:r>
              <a:rPr lang="pl-PL" sz="3600" dirty="0" err="1">
                <a:latin typeface="Assistant Bold" panose="020B0604020202020204" charset="-79"/>
                <a:cs typeface="Assistant Bold" panose="020B0604020202020204" charset="-79"/>
              </a:rPr>
              <a:t>Bliss</a:t>
            </a:r>
            <a:r>
              <a:rPr lang="pl-PL" sz="3600" dirty="0">
                <a:latin typeface="Assistant Bold" panose="020B0604020202020204" charset="-79"/>
                <a:cs typeface="Assistant Bold" panose="020B0604020202020204" charset="-79"/>
              </a:rPr>
              <a:t> </a:t>
            </a:r>
            <a:r>
              <a:rPr lang="pl-PL" sz="3600" dirty="0" err="1">
                <a:latin typeface="Assistant Bold" panose="020B0604020202020204" charset="-79"/>
                <a:cs typeface="Assistant Bold" panose="020B0604020202020204" charset="-79"/>
              </a:rPr>
              <a:t>clean</a:t>
            </a:r>
            <a:r>
              <a:rPr lang="pl-PL" sz="3600" dirty="0">
                <a:latin typeface="Assistant Bold" panose="020B0604020202020204" charset="-79"/>
                <a:cs typeface="Assistant Bold" panose="020B0604020202020204" charset="-79"/>
              </a:rPr>
              <a:t> + </a:t>
            </a:r>
            <a:r>
              <a:rPr lang="pl-PL" sz="3600" dirty="0" err="1">
                <a:latin typeface="Assistant Bold" panose="020B0604020202020204" charset="-79"/>
                <a:cs typeface="Assistant Bold" panose="020B0604020202020204" charset="-79"/>
              </a:rPr>
              <a:t>care</a:t>
            </a:r>
            <a:r>
              <a:rPr lang="pl-PL" sz="3600" dirty="0">
                <a:latin typeface="Assistant Bold" panose="020B0604020202020204" charset="-79"/>
                <a:cs typeface="Assistant Bold" panose="020B0604020202020204" charset="-79"/>
              </a:rPr>
              <a:t> </a:t>
            </a:r>
            <a:r>
              <a:rPr lang="pl-PL" sz="3600" dirty="0" err="1">
                <a:latin typeface="Assistant Bold" panose="020B0604020202020204" charset="-79"/>
                <a:cs typeface="Assistant Bold" panose="020B0604020202020204" charset="-79"/>
              </a:rPr>
              <a:t>company</a:t>
            </a:r>
            <a:r>
              <a:rPr lang="pl-PL" sz="3600" dirty="0">
                <a:latin typeface="Assistant Bold" panose="020B0604020202020204" charset="-79"/>
                <a:cs typeface="Assistant Bold" panose="020B0604020202020204" charset="-79"/>
              </a:rPr>
              <a:t> (</a:t>
            </a:r>
            <a:r>
              <a:rPr lang="pl-PL" sz="3600" dirty="0" err="1">
                <a:latin typeface="Assistant Bold" panose="020B0604020202020204" charset="-79"/>
                <a:cs typeface="Assistant Bold" panose="020B0604020202020204" charset="-79"/>
              </a:rPr>
              <a:t>Thailand</a:t>
            </a:r>
            <a:r>
              <a:rPr lang="pl-PL" sz="3600" dirty="0">
                <a:latin typeface="Assistant Bold" panose="020B0604020202020204" charset="-79"/>
                <a:cs typeface="Assistant Bold" panose="020B0604020202020204" charset="-79"/>
              </a:rPr>
              <a:t>)</a:t>
            </a:r>
          </a:p>
        </p:txBody>
      </p:sp>
      <p:pic>
        <p:nvPicPr>
          <p:cNvPr id="10" name="Obraz 9" descr="Obraz zawierający wewnątrz, stół, siedzi, zlew&#10;&#10;Opis wygenerowany automatycznie">
            <a:extLst>
              <a:ext uri="{FF2B5EF4-FFF2-40B4-BE49-F238E27FC236}">
                <a16:creationId xmlns:a16="http://schemas.microsoft.com/office/drawing/2014/main" id="{A1947B47-A52E-4651-BE66-5D708EC44D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9411" y="2853755"/>
            <a:ext cx="4610100" cy="3864637"/>
          </a:xfrm>
          <a:prstGeom prst="rect">
            <a:avLst/>
          </a:prstGeom>
        </p:spPr>
      </p:pic>
      <p:sp>
        <p:nvSpPr>
          <p:cNvPr id="11" name="pole tekstowe 10">
            <a:extLst>
              <a:ext uri="{FF2B5EF4-FFF2-40B4-BE49-F238E27FC236}">
                <a16:creationId xmlns:a16="http://schemas.microsoft.com/office/drawing/2014/main" id="{E981393D-00D6-4514-BD65-59662195311C}"/>
              </a:ext>
            </a:extLst>
          </p:cNvPr>
          <p:cNvSpPr txBox="1"/>
          <p:nvPr/>
        </p:nvSpPr>
        <p:spPr>
          <a:xfrm>
            <a:off x="7061200" y="6450016"/>
            <a:ext cx="4849698" cy="276999"/>
          </a:xfrm>
          <a:prstGeom prst="rect">
            <a:avLst/>
          </a:prstGeom>
          <a:noFill/>
        </p:spPr>
        <p:txBody>
          <a:bodyPr wrap="square" rtlCol="0">
            <a:spAutoFit/>
          </a:bodyPr>
          <a:lstStyle/>
          <a:p>
            <a:r>
              <a:rPr lang="pl-PL" sz="1200" dirty="0"/>
              <a:t>Source: https://www.facebook.com/blisscleanandcare/?ref=page_internal</a:t>
            </a:r>
          </a:p>
        </p:txBody>
      </p:sp>
    </p:spTree>
    <p:extLst>
      <p:ext uri="{BB962C8B-B14F-4D97-AF65-F5344CB8AC3E}">
        <p14:creationId xmlns:p14="http://schemas.microsoft.com/office/powerpoint/2010/main" val="2622913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622800" y="6153150"/>
            <a:ext cx="6121400" cy="19050"/>
          </a:xfrm>
          <a:prstGeom prst="rect">
            <a:avLst/>
          </a:prstGeom>
          <a:solidFill>
            <a:srgbClr val="B2ACA7"/>
          </a:solidFill>
        </p:spPr>
      </p:sp>
      <p:sp>
        <p:nvSpPr>
          <p:cNvPr id="3" name="AutoShape 3"/>
          <p:cNvSpPr/>
          <p:nvPr/>
        </p:nvSpPr>
        <p:spPr>
          <a:xfrm>
            <a:off x="1625600" y="0"/>
            <a:ext cx="4064000" cy="6858000"/>
          </a:xfrm>
          <a:prstGeom prst="rect">
            <a:avLst/>
          </a:prstGeom>
          <a:solidFill>
            <a:srgbClr val="0D8EA2"/>
          </a:solidFill>
        </p:spPr>
      </p:sp>
      <p:sp>
        <p:nvSpPr>
          <p:cNvPr id="4" name="TextBox 4"/>
          <p:cNvSpPr txBox="1"/>
          <p:nvPr/>
        </p:nvSpPr>
        <p:spPr>
          <a:xfrm>
            <a:off x="1803400" y="1454101"/>
            <a:ext cx="3708400" cy="1892056"/>
          </a:xfrm>
          <a:prstGeom prst="rect">
            <a:avLst/>
          </a:prstGeom>
        </p:spPr>
        <p:txBody>
          <a:bodyPr wrap="square" lIns="0" tIns="0" rIns="0" bIns="0" rtlCol="0" anchor="t">
            <a:spAutoFit/>
          </a:bodyPr>
          <a:lstStyle/>
          <a:p>
            <a:pPr>
              <a:lnSpc>
                <a:spcPts val="5120"/>
              </a:lnSpc>
            </a:pPr>
            <a:r>
              <a:rPr lang="pl-PL" sz="3200" spc="43" dirty="0" err="1">
                <a:solidFill>
                  <a:schemeClr val="bg1"/>
                </a:solidFill>
                <a:latin typeface="Assistant Bold"/>
              </a:rPr>
              <a:t>Working</a:t>
            </a:r>
            <a:r>
              <a:rPr lang="pl-PL" sz="3200" spc="43" dirty="0">
                <a:solidFill>
                  <a:schemeClr val="bg1"/>
                </a:solidFill>
                <a:latin typeface="Assistant Bold"/>
              </a:rPr>
              <a:t> in </a:t>
            </a:r>
            <a:r>
              <a:rPr lang="pl-PL" sz="3200" spc="43" dirty="0" err="1">
                <a:solidFill>
                  <a:schemeClr val="bg1"/>
                </a:solidFill>
                <a:latin typeface="Assistant Bold"/>
              </a:rPr>
              <a:t>teams</a:t>
            </a:r>
            <a:r>
              <a:rPr lang="pl-PL" sz="3200" spc="43" dirty="0">
                <a:solidFill>
                  <a:schemeClr val="bg1"/>
                </a:solidFill>
                <a:latin typeface="Assistant Bold"/>
              </a:rPr>
              <a:t> on a </a:t>
            </a:r>
            <a:r>
              <a:rPr lang="pl-PL" sz="3200" spc="43" dirty="0" err="1">
                <a:solidFill>
                  <a:schemeClr val="bg1"/>
                </a:solidFill>
                <a:latin typeface="Assistant Bold"/>
              </a:rPr>
              <a:t>specific</a:t>
            </a:r>
            <a:r>
              <a:rPr lang="pl-PL" sz="3200" spc="43" dirty="0">
                <a:solidFill>
                  <a:schemeClr val="bg1"/>
                </a:solidFill>
                <a:latin typeface="Assistant Bold"/>
              </a:rPr>
              <a:t> SE challenge</a:t>
            </a:r>
            <a:endParaRPr lang="en-US" sz="3200" spc="43" dirty="0">
              <a:solidFill>
                <a:schemeClr val="bg1"/>
              </a:solidFill>
              <a:latin typeface="Assistant Bold"/>
            </a:endParaRPr>
          </a:p>
        </p:txBody>
      </p:sp>
      <p:sp>
        <p:nvSpPr>
          <p:cNvPr id="12" name="TextBox 12"/>
          <p:cNvSpPr txBox="1"/>
          <p:nvPr/>
        </p:nvSpPr>
        <p:spPr>
          <a:xfrm>
            <a:off x="11040948" y="5948257"/>
            <a:ext cx="465252" cy="243656"/>
          </a:xfrm>
          <a:prstGeom prst="rect">
            <a:avLst/>
          </a:prstGeom>
        </p:spPr>
        <p:txBody>
          <a:bodyPr lIns="0" tIns="0" rIns="0" bIns="0" rtlCol="0" anchor="t">
            <a:spAutoFit/>
          </a:bodyPr>
          <a:lstStyle/>
          <a:p>
            <a:pPr algn="r">
              <a:lnSpc>
                <a:spcPts val="1919"/>
              </a:lnSpc>
            </a:pPr>
            <a:r>
              <a:rPr lang="pl-PL" sz="1600" dirty="0">
                <a:solidFill>
                  <a:srgbClr val="342D29"/>
                </a:solidFill>
                <a:latin typeface="Assistant Bold Bold"/>
              </a:rPr>
              <a:t>12</a:t>
            </a:r>
            <a:endParaRPr lang="en-US" sz="1600" dirty="0">
              <a:solidFill>
                <a:srgbClr val="342D29"/>
              </a:solidFill>
              <a:latin typeface="Assistant Bold Bold"/>
            </a:endParaRPr>
          </a:p>
        </p:txBody>
      </p:sp>
      <p:sp>
        <p:nvSpPr>
          <p:cNvPr id="14" name="AutoShape 14"/>
          <p:cNvSpPr/>
          <p:nvPr/>
        </p:nvSpPr>
        <p:spPr>
          <a:xfrm>
            <a:off x="740630" y="3233843"/>
            <a:ext cx="131641" cy="1270000"/>
          </a:xfrm>
          <a:prstGeom prst="rect">
            <a:avLst/>
          </a:prstGeom>
          <a:solidFill>
            <a:srgbClr val="0D8EA2"/>
          </a:solidFill>
        </p:spPr>
      </p:sp>
      <p:pic>
        <p:nvPicPr>
          <p:cNvPr id="15" name="Picture 8"/>
          <p:cNvPicPr>
            <a:picLocks noChangeAspect="1"/>
          </p:cNvPicPr>
          <p:nvPr/>
        </p:nvPicPr>
        <p:blipFill>
          <a:blip r:embed="rId3"/>
          <a:srcRect/>
          <a:stretch>
            <a:fillRect/>
          </a:stretch>
        </p:blipFill>
        <p:spPr>
          <a:xfrm>
            <a:off x="3157" y="350077"/>
            <a:ext cx="1622443" cy="792923"/>
          </a:xfrm>
          <a:prstGeom prst="rect">
            <a:avLst/>
          </a:prstGeom>
        </p:spPr>
      </p:pic>
      <p:pic>
        <p:nvPicPr>
          <p:cNvPr id="8" name="Obraz 7"/>
          <p:cNvPicPr>
            <a:picLocks noChangeAspect="1"/>
          </p:cNvPicPr>
          <p:nvPr/>
        </p:nvPicPr>
        <p:blipFill>
          <a:blip r:embed="rId4"/>
          <a:stretch>
            <a:fillRect/>
          </a:stretch>
        </p:blipFill>
        <p:spPr>
          <a:xfrm>
            <a:off x="6705600" y="439632"/>
            <a:ext cx="4673600" cy="4864100"/>
          </a:xfrm>
          <a:prstGeom prst="rect">
            <a:avLst/>
          </a:prstGeom>
        </p:spPr>
      </p:pic>
    </p:spTree>
    <p:extLst>
      <p:ext uri="{BB962C8B-B14F-4D97-AF65-F5344CB8AC3E}">
        <p14:creationId xmlns:p14="http://schemas.microsoft.com/office/powerpoint/2010/main" val="3925791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622800" y="6153150"/>
            <a:ext cx="6121400" cy="19050"/>
          </a:xfrm>
          <a:prstGeom prst="rect">
            <a:avLst/>
          </a:prstGeom>
          <a:solidFill>
            <a:srgbClr val="B2ACA7"/>
          </a:solidFill>
        </p:spPr>
      </p:sp>
      <p:sp>
        <p:nvSpPr>
          <p:cNvPr id="3" name="AutoShape 3"/>
          <p:cNvSpPr/>
          <p:nvPr/>
        </p:nvSpPr>
        <p:spPr>
          <a:xfrm>
            <a:off x="1625600" y="0"/>
            <a:ext cx="4064000" cy="6858000"/>
          </a:xfrm>
          <a:prstGeom prst="rect">
            <a:avLst/>
          </a:prstGeom>
          <a:solidFill>
            <a:srgbClr val="0D8EA2"/>
          </a:solidFill>
        </p:spPr>
      </p:sp>
      <p:sp>
        <p:nvSpPr>
          <p:cNvPr id="4" name="TextBox 4"/>
          <p:cNvSpPr txBox="1"/>
          <p:nvPr/>
        </p:nvSpPr>
        <p:spPr>
          <a:xfrm>
            <a:off x="1803400" y="1454101"/>
            <a:ext cx="3708400" cy="584006"/>
          </a:xfrm>
          <a:prstGeom prst="rect">
            <a:avLst/>
          </a:prstGeom>
        </p:spPr>
        <p:txBody>
          <a:bodyPr wrap="square" lIns="0" tIns="0" rIns="0" bIns="0" rtlCol="0" anchor="t">
            <a:spAutoFit/>
          </a:bodyPr>
          <a:lstStyle/>
          <a:p>
            <a:pPr>
              <a:lnSpc>
                <a:spcPts val="5120"/>
              </a:lnSpc>
            </a:pPr>
            <a:r>
              <a:rPr lang="pl-PL" sz="3200" spc="43" dirty="0" err="1">
                <a:solidFill>
                  <a:schemeClr val="bg1"/>
                </a:solidFill>
                <a:latin typeface="Assistant Bold"/>
              </a:rPr>
              <a:t>Wrap</a:t>
            </a:r>
            <a:r>
              <a:rPr lang="pl-PL" sz="3200" spc="43" dirty="0">
                <a:solidFill>
                  <a:schemeClr val="bg1"/>
                </a:solidFill>
                <a:latin typeface="Assistant Bold"/>
              </a:rPr>
              <a:t> </a:t>
            </a:r>
            <a:r>
              <a:rPr lang="pl-PL" sz="3200" spc="43" dirty="0" err="1">
                <a:solidFill>
                  <a:schemeClr val="bg1"/>
                </a:solidFill>
                <a:latin typeface="Assistant Bold"/>
              </a:rPr>
              <a:t>up</a:t>
            </a:r>
            <a:r>
              <a:rPr lang="pl-PL" sz="3200" spc="43" dirty="0">
                <a:solidFill>
                  <a:schemeClr val="bg1"/>
                </a:solidFill>
                <a:latin typeface="Assistant Bold"/>
              </a:rPr>
              <a:t> </a:t>
            </a:r>
            <a:r>
              <a:rPr lang="pl-PL" sz="3200" spc="43" dirty="0" err="1">
                <a:solidFill>
                  <a:schemeClr val="bg1"/>
                </a:solidFill>
                <a:latin typeface="Assistant Bold"/>
              </a:rPr>
              <a:t>session</a:t>
            </a:r>
            <a:endParaRPr lang="en-US" sz="3200" spc="43" dirty="0">
              <a:solidFill>
                <a:schemeClr val="bg1"/>
              </a:solidFill>
              <a:latin typeface="Assistant Bold"/>
            </a:endParaRPr>
          </a:p>
        </p:txBody>
      </p:sp>
      <p:sp>
        <p:nvSpPr>
          <p:cNvPr id="12" name="TextBox 12"/>
          <p:cNvSpPr txBox="1"/>
          <p:nvPr/>
        </p:nvSpPr>
        <p:spPr>
          <a:xfrm>
            <a:off x="11040948" y="5948257"/>
            <a:ext cx="465252" cy="243656"/>
          </a:xfrm>
          <a:prstGeom prst="rect">
            <a:avLst/>
          </a:prstGeom>
        </p:spPr>
        <p:txBody>
          <a:bodyPr lIns="0" tIns="0" rIns="0" bIns="0" rtlCol="0" anchor="t">
            <a:spAutoFit/>
          </a:bodyPr>
          <a:lstStyle/>
          <a:p>
            <a:pPr algn="r">
              <a:lnSpc>
                <a:spcPts val="1919"/>
              </a:lnSpc>
            </a:pPr>
            <a:r>
              <a:rPr lang="pl-PL" sz="1600" dirty="0">
                <a:solidFill>
                  <a:srgbClr val="342D29"/>
                </a:solidFill>
                <a:latin typeface="Assistant Bold Bold"/>
              </a:rPr>
              <a:t>13</a:t>
            </a:r>
            <a:endParaRPr lang="en-US" sz="1600" dirty="0">
              <a:solidFill>
                <a:srgbClr val="342D29"/>
              </a:solidFill>
              <a:latin typeface="Assistant Bold Bold"/>
            </a:endParaRPr>
          </a:p>
        </p:txBody>
      </p:sp>
      <p:sp>
        <p:nvSpPr>
          <p:cNvPr id="14" name="AutoShape 14"/>
          <p:cNvSpPr/>
          <p:nvPr/>
        </p:nvSpPr>
        <p:spPr>
          <a:xfrm>
            <a:off x="740630" y="3233843"/>
            <a:ext cx="131641" cy="1270000"/>
          </a:xfrm>
          <a:prstGeom prst="rect">
            <a:avLst/>
          </a:prstGeom>
          <a:solidFill>
            <a:srgbClr val="0D8EA2"/>
          </a:solidFill>
        </p:spPr>
      </p:sp>
      <p:pic>
        <p:nvPicPr>
          <p:cNvPr id="15" name="Picture 8"/>
          <p:cNvPicPr>
            <a:picLocks noChangeAspect="1"/>
          </p:cNvPicPr>
          <p:nvPr/>
        </p:nvPicPr>
        <p:blipFill>
          <a:blip r:embed="rId3"/>
          <a:srcRect/>
          <a:stretch>
            <a:fillRect/>
          </a:stretch>
        </p:blipFill>
        <p:spPr>
          <a:xfrm>
            <a:off x="3157" y="350077"/>
            <a:ext cx="1622443" cy="792923"/>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200" y="1131455"/>
            <a:ext cx="4854893" cy="3923145"/>
          </a:xfrm>
          <a:prstGeom prst="rect">
            <a:avLst/>
          </a:prstGeom>
        </p:spPr>
      </p:pic>
    </p:spTree>
    <p:extLst>
      <p:ext uri="{BB962C8B-B14F-4D97-AF65-F5344CB8AC3E}">
        <p14:creationId xmlns:p14="http://schemas.microsoft.com/office/powerpoint/2010/main" val="2725028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245600" y="0"/>
            <a:ext cx="2946400" cy="6896100"/>
          </a:xfrm>
          <a:prstGeom prst="rect">
            <a:avLst/>
          </a:prstGeom>
          <a:solidFill>
            <a:srgbClr val="0D8EA2"/>
          </a:solidFill>
        </p:spPr>
      </p:sp>
      <p:sp>
        <p:nvSpPr>
          <p:cNvPr id="4" name="AutoShape 4"/>
          <p:cNvSpPr/>
          <p:nvPr/>
        </p:nvSpPr>
        <p:spPr>
          <a:xfrm>
            <a:off x="5456599" y="6153150"/>
            <a:ext cx="6121400" cy="19050"/>
          </a:xfrm>
          <a:prstGeom prst="rect">
            <a:avLst/>
          </a:prstGeom>
          <a:solidFill>
            <a:srgbClr val="B2ACA7"/>
          </a:solidFill>
        </p:spPr>
      </p:sp>
      <p:sp>
        <p:nvSpPr>
          <p:cNvPr id="5" name="TextBox 5"/>
          <p:cNvSpPr txBox="1"/>
          <p:nvPr/>
        </p:nvSpPr>
        <p:spPr>
          <a:xfrm>
            <a:off x="685800" y="660400"/>
            <a:ext cx="7145252" cy="345159"/>
          </a:xfrm>
          <a:prstGeom prst="rect">
            <a:avLst/>
          </a:prstGeom>
        </p:spPr>
        <p:txBody>
          <a:bodyPr lIns="0" tIns="0" rIns="0" bIns="0" rtlCol="0" anchor="t">
            <a:spAutoFit/>
          </a:bodyPr>
          <a:lstStyle/>
          <a:p>
            <a:pPr>
              <a:lnSpc>
                <a:spcPts val="2947"/>
              </a:lnSpc>
            </a:pPr>
            <a:endParaRPr lang="en-US" sz="2267" spc="136" dirty="0">
              <a:solidFill>
                <a:srgbClr val="342D29"/>
              </a:solidFill>
              <a:latin typeface="Assistant Regular Bold"/>
            </a:endParaRPr>
          </a:p>
        </p:txBody>
      </p:sp>
      <p:pic>
        <p:nvPicPr>
          <p:cNvPr id="7" name="Picture 7"/>
          <p:cNvPicPr>
            <a:picLocks noChangeAspect="1"/>
          </p:cNvPicPr>
          <p:nvPr/>
        </p:nvPicPr>
        <p:blipFill>
          <a:blip r:embed="rId2"/>
          <a:srcRect/>
          <a:stretch>
            <a:fillRect/>
          </a:stretch>
        </p:blipFill>
        <p:spPr>
          <a:xfrm>
            <a:off x="186249" y="5772844"/>
            <a:ext cx="1705317" cy="833426"/>
          </a:xfrm>
          <a:prstGeom prst="rect">
            <a:avLst/>
          </a:prstGeom>
        </p:spPr>
      </p:pic>
      <p:sp>
        <p:nvSpPr>
          <p:cNvPr id="8" name="TextBox 8"/>
          <p:cNvSpPr txBox="1"/>
          <p:nvPr/>
        </p:nvSpPr>
        <p:spPr>
          <a:xfrm>
            <a:off x="11040948" y="5948257"/>
            <a:ext cx="465252" cy="243656"/>
          </a:xfrm>
          <a:prstGeom prst="rect">
            <a:avLst/>
          </a:prstGeom>
        </p:spPr>
        <p:txBody>
          <a:bodyPr lIns="0" tIns="0" rIns="0" bIns="0" rtlCol="0" anchor="t">
            <a:spAutoFit/>
          </a:bodyPr>
          <a:lstStyle/>
          <a:p>
            <a:pPr algn="r">
              <a:lnSpc>
                <a:spcPts val="1919"/>
              </a:lnSpc>
            </a:pPr>
            <a:r>
              <a:rPr lang="pl-PL" sz="1600" dirty="0">
                <a:solidFill>
                  <a:schemeClr val="bg1"/>
                </a:solidFill>
                <a:latin typeface="Assistant Bold Bold"/>
              </a:rPr>
              <a:t>14</a:t>
            </a:r>
            <a:endParaRPr lang="en-US" sz="1600" dirty="0">
              <a:solidFill>
                <a:schemeClr val="bg1"/>
              </a:solidFill>
              <a:latin typeface="Assistant Bold Bold"/>
            </a:endParaRPr>
          </a:p>
        </p:txBody>
      </p:sp>
      <p:pic>
        <p:nvPicPr>
          <p:cNvPr id="11" name="Google Shape;267;p23"/>
          <p:cNvPicPr preferRelativeResize="0"/>
          <p:nvPr/>
        </p:nvPicPr>
        <p:blipFill rotWithShape="1">
          <a:blip r:embed="rId3">
            <a:alphaModFix/>
          </a:blip>
          <a:srcRect/>
          <a:stretch/>
        </p:blipFill>
        <p:spPr>
          <a:xfrm>
            <a:off x="1878504" y="1485419"/>
            <a:ext cx="2759587" cy="1835233"/>
          </a:xfrm>
          <a:prstGeom prst="rect">
            <a:avLst/>
          </a:prstGeom>
          <a:noFill/>
          <a:ln>
            <a:noFill/>
          </a:ln>
        </p:spPr>
      </p:pic>
      <p:pic>
        <p:nvPicPr>
          <p:cNvPr id="12" name="Google Shape;268;p23"/>
          <p:cNvPicPr preferRelativeResize="0"/>
          <p:nvPr/>
        </p:nvPicPr>
        <p:blipFill rotWithShape="1">
          <a:blip r:embed="rId4">
            <a:alphaModFix/>
          </a:blip>
          <a:srcRect/>
          <a:stretch/>
        </p:blipFill>
        <p:spPr>
          <a:xfrm>
            <a:off x="4384615" y="2215575"/>
            <a:ext cx="3011631" cy="2689531"/>
          </a:xfrm>
          <a:prstGeom prst="rect">
            <a:avLst/>
          </a:prstGeom>
          <a:noFill/>
          <a:ln>
            <a:noFill/>
          </a:ln>
        </p:spPr>
      </p:pic>
    </p:spTree>
    <p:extLst>
      <p:ext uri="{BB962C8B-B14F-4D97-AF65-F5344CB8AC3E}">
        <p14:creationId xmlns:p14="http://schemas.microsoft.com/office/powerpoint/2010/main" val="2986695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622800" y="6153150"/>
            <a:ext cx="6121400" cy="19050"/>
          </a:xfrm>
          <a:prstGeom prst="rect">
            <a:avLst/>
          </a:prstGeom>
          <a:solidFill>
            <a:srgbClr val="B2ACA7"/>
          </a:solidFill>
        </p:spPr>
      </p:sp>
      <p:sp>
        <p:nvSpPr>
          <p:cNvPr id="3" name="AutoShape 3"/>
          <p:cNvSpPr/>
          <p:nvPr/>
        </p:nvSpPr>
        <p:spPr>
          <a:xfrm>
            <a:off x="1625600" y="0"/>
            <a:ext cx="4064000" cy="6858000"/>
          </a:xfrm>
          <a:prstGeom prst="rect">
            <a:avLst/>
          </a:prstGeom>
          <a:solidFill>
            <a:srgbClr val="0D8EA2"/>
          </a:solidFill>
        </p:spPr>
      </p:sp>
      <p:sp>
        <p:nvSpPr>
          <p:cNvPr id="4" name="TextBox 4"/>
          <p:cNvSpPr txBox="1"/>
          <p:nvPr/>
        </p:nvSpPr>
        <p:spPr>
          <a:xfrm>
            <a:off x="1803400" y="1454101"/>
            <a:ext cx="3708400" cy="584006"/>
          </a:xfrm>
          <a:prstGeom prst="rect">
            <a:avLst/>
          </a:prstGeom>
        </p:spPr>
        <p:txBody>
          <a:bodyPr wrap="square" lIns="0" tIns="0" rIns="0" bIns="0" rtlCol="0" anchor="t">
            <a:spAutoFit/>
          </a:bodyPr>
          <a:lstStyle/>
          <a:p>
            <a:pPr>
              <a:lnSpc>
                <a:spcPts val="5120"/>
              </a:lnSpc>
            </a:pPr>
            <a:r>
              <a:rPr lang="pl-PL" sz="3200" b="1" dirty="0">
                <a:solidFill>
                  <a:schemeClr val="lt1"/>
                </a:solidFill>
                <a:latin typeface="Lato"/>
                <a:ea typeface="Lato"/>
                <a:cs typeface="Lato"/>
                <a:sym typeface="Lato"/>
              </a:rPr>
              <a:t>Agenda</a:t>
            </a:r>
            <a:endParaRPr lang="en-US" sz="3200" spc="43" dirty="0">
              <a:solidFill>
                <a:schemeClr val="bg1"/>
              </a:solidFill>
              <a:latin typeface="Assistant Bold"/>
            </a:endParaRPr>
          </a:p>
        </p:txBody>
      </p:sp>
      <p:sp>
        <p:nvSpPr>
          <p:cNvPr id="12" name="TextBox 12"/>
          <p:cNvSpPr txBox="1"/>
          <p:nvPr/>
        </p:nvSpPr>
        <p:spPr>
          <a:xfrm>
            <a:off x="11040948" y="5948257"/>
            <a:ext cx="465252" cy="243656"/>
          </a:xfrm>
          <a:prstGeom prst="rect">
            <a:avLst/>
          </a:prstGeom>
        </p:spPr>
        <p:txBody>
          <a:bodyPr lIns="0" tIns="0" rIns="0" bIns="0" rtlCol="0" anchor="t">
            <a:spAutoFit/>
          </a:bodyPr>
          <a:lstStyle/>
          <a:p>
            <a:pPr algn="r">
              <a:lnSpc>
                <a:spcPts val="1919"/>
              </a:lnSpc>
            </a:pPr>
            <a:r>
              <a:rPr lang="pl-PL" sz="1600" dirty="0">
                <a:solidFill>
                  <a:srgbClr val="342D29"/>
                </a:solidFill>
                <a:latin typeface="Assistant Bold Bold"/>
              </a:rPr>
              <a:t>02</a:t>
            </a:r>
            <a:endParaRPr lang="en-US" sz="1600" dirty="0">
              <a:solidFill>
                <a:srgbClr val="342D29"/>
              </a:solidFill>
              <a:latin typeface="Assistant Bold Bold"/>
            </a:endParaRPr>
          </a:p>
        </p:txBody>
      </p:sp>
      <p:sp>
        <p:nvSpPr>
          <p:cNvPr id="14" name="AutoShape 14"/>
          <p:cNvSpPr/>
          <p:nvPr/>
        </p:nvSpPr>
        <p:spPr>
          <a:xfrm>
            <a:off x="740630" y="3233843"/>
            <a:ext cx="131641" cy="1270000"/>
          </a:xfrm>
          <a:prstGeom prst="rect">
            <a:avLst/>
          </a:prstGeom>
          <a:solidFill>
            <a:srgbClr val="0D8EA2"/>
          </a:solidFill>
        </p:spPr>
      </p:sp>
      <p:pic>
        <p:nvPicPr>
          <p:cNvPr id="15" name="Picture 8"/>
          <p:cNvPicPr>
            <a:picLocks noChangeAspect="1"/>
          </p:cNvPicPr>
          <p:nvPr/>
        </p:nvPicPr>
        <p:blipFill>
          <a:blip r:embed="rId3"/>
          <a:srcRect/>
          <a:stretch>
            <a:fillRect/>
          </a:stretch>
        </p:blipFill>
        <p:spPr>
          <a:xfrm>
            <a:off x="3157" y="350077"/>
            <a:ext cx="1622443" cy="792923"/>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780877"/>
            <a:ext cx="6203950" cy="4572000"/>
          </a:xfrm>
          <a:prstGeom prst="rect">
            <a:avLst/>
          </a:prstGeom>
        </p:spPr>
      </p:pic>
    </p:spTree>
    <p:extLst>
      <p:ext uri="{BB962C8B-B14F-4D97-AF65-F5344CB8AC3E}">
        <p14:creationId xmlns:p14="http://schemas.microsoft.com/office/powerpoint/2010/main" val="3381389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622800" y="6153150"/>
            <a:ext cx="6121400" cy="19050"/>
          </a:xfrm>
          <a:prstGeom prst="rect">
            <a:avLst/>
          </a:prstGeom>
          <a:solidFill>
            <a:srgbClr val="B2ACA7"/>
          </a:solidFill>
        </p:spPr>
      </p:sp>
      <p:sp>
        <p:nvSpPr>
          <p:cNvPr id="12" name="TextBox 12"/>
          <p:cNvSpPr txBox="1"/>
          <p:nvPr/>
        </p:nvSpPr>
        <p:spPr>
          <a:xfrm>
            <a:off x="11040948" y="5948257"/>
            <a:ext cx="465252" cy="243656"/>
          </a:xfrm>
          <a:prstGeom prst="rect">
            <a:avLst/>
          </a:prstGeom>
        </p:spPr>
        <p:txBody>
          <a:bodyPr lIns="0" tIns="0" rIns="0" bIns="0" rtlCol="0" anchor="t">
            <a:spAutoFit/>
          </a:bodyPr>
          <a:lstStyle/>
          <a:p>
            <a:pPr algn="r" defTabSz="609630">
              <a:lnSpc>
                <a:spcPts val="1919"/>
              </a:lnSpc>
            </a:pPr>
            <a:r>
              <a:rPr lang="pl-PL" sz="1600" dirty="0">
                <a:solidFill>
                  <a:srgbClr val="342D29"/>
                </a:solidFill>
                <a:latin typeface="Assistant Bold Bold"/>
              </a:rPr>
              <a:t>03</a:t>
            </a:r>
            <a:endParaRPr lang="en-US" sz="1600" dirty="0">
              <a:solidFill>
                <a:srgbClr val="342D29"/>
              </a:solidFill>
              <a:latin typeface="Assistant Bold Bold"/>
            </a:endParaRPr>
          </a:p>
        </p:txBody>
      </p:sp>
      <p:sp>
        <p:nvSpPr>
          <p:cNvPr id="14" name="AutoShape 14"/>
          <p:cNvSpPr/>
          <p:nvPr/>
        </p:nvSpPr>
        <p:spPr>
          <a:xfrm>
            <a:off x="740630" y="3233843"/>
            <a:ext cx="131641" cy="1270000"/>
          </a:xfrm>
          <a:prstGeom prst="rect">
            <a:avLst/>
          </a:prstGeom>
          <a:solidFill>
            <a:srgbClr val="0D8EA2"/>
          </a:solidFill>
        </p:spPr>
      </p:sp>
      <p:pic>
        <p:nvPicPr>
          <p:cNvPr id="15" name="Picture 8"/>
          <p:cNvPicPr>
            <a:picLocks noChangeAspect="1"/>
          </p:cNvPicPr>
          <p:nvPr/>
        </p:nvPicPr>
        <p:blipFill>
          <a:blip r:embed="rId3"/>
          <a:srcRect/>
          <a:stretch>
            <a:fillRect/>
          </a:stretch>
        </p:blipFill>
        <p:spPr>
          <a:xfrm>
            <a:off x="3157" y="350077"/>
            <a:ext cx="1622443" cy="792923"/>
          </a:xfrm>
          <a:prstGeom prst="rect">
            <a:avLst/>
          </a:prstGeom>
        </p:spPr>
      </p:pic>
      <p:sp>
        <p:nvSpPr>
          <p:cNvPr id="5" name="Google Shape;188;p11">
            <a:extLst>
              <a:ext uri="{FF2B5EF4-FFF2-40B4-BE49-F238E27FC236}">
                <a16:creationId xmlns:a16="http://schemas.microsoft.com/office/drawing/2014/main" id="{36847E08-AAC7-409F-AFD4-0A517F1D4A1F}"/>
              </a:ext>
            </a:extLst>
          </p:cNvPr>
          <p:cNvSpPr txBox="1">
            <a:spLocks/>
          </p:cNvSpPr>
          <p:nvPr/>
        </p:nvSpPr>
        <p:spPr>
          <a:xfrm>
            <a:off x="2299592" y="430412"/>
            <a:ext cx="7245671" cy="600075"/>
          </a:xfrm>
          <a:prstGeom prst="rect">
            <a:avLst/>
          </a:prstGeom>
          <a:noFill/>
          <a:ln>
            <a:noFill/>
          </a:ln>
        </p:spPr>
        <p:txBody>
          <a:bodyPr spcFirstLastPara="1" vert="horz" wrap="square" lIns="0" tIns="45700" rIns="0"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09630"/>
            <a:r>
              <a:rPr lang="pl-PL" sz="2933" b="1" dirty="0" err="1">
                <a:solidFill>
                  <a:prstClr val="black"/>
                </a:solidFill>
                <a:latin typeface="Calibri"/>
              </a:rPr>
              <a:t>Today’s</a:t>
            </a:r>
            <a:r>
              <a:rPr lang="pl-PL" sz="2933" b="1" dirty="0">
                <a:solidFill>
                  <a:prstClr val="black"/>
                </a:solidFill>
                <a:latin typeface="Calibri"/>
              </a:rPr>
              <a:t> agenda </a:t>
            </a:r>
          </a:p>
        </p:txBody>
      </p:sp>
      <p:graphicFrame>
        <p:nvGraphicFramePr>
          <p:cNvPr id="18" name="Tabela 18">
            <a:extLst>
              <a:ext uri="{FF2B5EF4-FFF2-40B4-BE49-F238E27FC236}">
                <a16:creationId xmlns:a16="http://schemas.microsoft.com/office/drawing/2014/main" id="{D5DE4EEF-7BD9-46A1-B488-B765E95ED1ED}"/>
              </a:ext>
            </a:extLst>
          </p:cNvPr>
          <p:cNvGraphicFramePr>
            <a:graphicFrameLocks noGrp="1"/>
          </p:cNvGraphicFramePr>
          <p:nvPr>
            <p:extLst>
              <p:ext uri="{D42A27DB-BD31-4B8C-83A1-F6EECF244321}">
                <p14:modId xmlns:p14="http://schemas.microsoft.com/office/powerpoint/2010/main" val="3105170357"/>
              </p:ext>
            </p:extLst>
          </p:nvPr>
        </p:nvGraphicFramePr>
        <p:xfrm>
          <a:off x="981293" y="1302233"/>
          <a:ext cx="11022982" cy="4374278"/>
        </p:xfrm>
        <a:graphic>
          <a:graphicData uri="http://schemas.openxmlformats.org/drawingml/2006/table">
            <a:tbl>
              <a:tblPr firstRow="1" bandRow="1">
                <a:tableStyleId>{7DF18680-E054-41AD-8BC1-D1AEF772440D}</a:tableStyleId>
              </a:tblPr>
              <a:tblGrid>
                <a:gridCol w="1610516">
                  <a:extLst>
                    <a:ext uri="{9D8B030D-6E8A-4147-A177-3AD203B41FA5}">
                      <a16:colId xmlns:a16="http://schemas.microsoft.com/office/drawing/2014/main" val="1624446162"/>
                    </a:ext>
                  </a:extLst>
                </a:gridCol>
                <a:gridCol w="1834855">
                  <a:extLst>
                    <a:ext uri="{9D8B030D-6E8A-4147-A177-3AD203B41FA5}">
                      <a16:colId xmlns:a16="http://schemas.microsoft.com/office/drawing/2014/main" val="4099365877"/>
                    </a:ext>
                  </a:extLst>
                </a:gridCol>
                <a:gridCol w="1768244">
                  <a:extLst>
                    <a:ext uri="{9D8B030D-6E8A-4147-A177-3AD203B41FA5}">
                      <a16:colId xmlns:a16="http://schemas.microsoft.com/office/drawing/2014/main" val="2706407030"/>
                    </a:ext>
                  </a:extLst>
                </a:gridCol>
                <a:gridCol w="5809367">
                  <a:extLst>
                    <a:ext uri="{9D8B030D-6E8A-4147-A177-3AD203B41FA5}">
                      <a16:colId xmlns:a16="http://schemas.microsoft.com/office/drawing/2014/main" val="2252396627"/>
                    </a:ext>
                  </a:extLst>
                </a:gridCol>
              </a:tblGrid>
              <a:tr h="438012">
                <a:tc gridSpan="4">
                  <a:txBody>
                    <a:bodyPr/>
                    <a:lstStyle/>
                    <a:p>
                      <a:r>
                        <a:rPr lang="pl-PL" sz="2400" dirty="0"/>
                        <a:t>DAY 2 </a:t>
                      </a:r>
                    </a:p>
                  </a:txBody>
                  <a:tcPr marL="60960" marR="60960" marT="30480" marB="30480"/>
                </a:tc>
                <a:tc hMerge="1">
                  <a:txBody>
                    <a:bodyPr/>
                    <a:lstStyle/>
                    <a:p>
                      <a:endParaRPr lang="pl-PL"/>
                    </a:p>
                  </a:txBody>
                  <a:tcPr/>
                </a:tc>
                <a:tc hMerge="1">
                  <a:txBody>
                    <a:bodyPr/>
                    <a:lstStyle/>
                    <a:p>
                      <a:endParaRPr lang="pl-PL"/>
                    </a:p>
                  </a:txBody>
                  <a:tcPr/>
                </a:tc>
                <a:tc hMerge="1">
                  <a:txBody>
                    <a:bodyPr/>
                    <a:lstStyle/>
                    <a:p>
                      <a:endParaRPr lang="pl-PL" dirty="0"/>
                    </a:p>
                  </a:txBody>
                  <a:tcPr/>
                </a:tc>
                <a:extLst>
                  <a:ext uri="{0D108BD9-81ED-4DB2-BD59-A6C34878D82A}">
                    <a16:rowId xmlns:a16="http://schemas.microsoft.com/office/drawing/2014/main" val="3889210433"/>
                  </a:ext>
                </a:extLst>
              </a:tr>
              <a:tr h="438012">
                <a:tc>
                  <a:txBody>
                    <a:bodyPr/>
                    <a:lstStyle/>
                    <a:p>
                      <a:r>
                        <a:rPr lang="pl-PL" sz="2400" dirty="0"/>
                        <a:t>8:00 (EU)</a:t>
                      </a:r>
                    </a:p>
                  </a:txBody>
                  <a:tcPr marL="60960" marR="60960" marT="30480" marB="30480"/>
                </a:tc>
                <a:tc>
                  <a:txBody>
                    <a:bodyPr/>
                    <a:lstStyle/>
                    <a:p>
                      <a:r>
                        <a:rPr lang="pl-PL" sz="2400" dirty="0"/>
                        <a:t>12:30 (MMR)</a:t>
                      </a:r>
                    </a:p>
                  </a:txBody>
                  <a:tcPr marL="60960" marR="60960" marT="30480" marB="30480"/>
                </a:tc>
                <a:tc>
                  <a:txBody>
                    <a:bodyPr/>
                    <a:lstStyle/>
                    <a:p>
                      <a:r>
                        <a:rPr lang="pl-PL" sz="2400" dirty="0"/>
                        <a:t>13:00 (THA)</a:t>
                      </a:r>
                    </a:p>
                  </a:txBody>
                  <a:tcPr marL="60960" marR="60960" marT="30480" marB="30480"/>
                </a:tc>
                <a:tc>
                  <a:txBody>
                    <a:bodyPr/>
                    <a:lstStyle/>
                    <a:p>
                      <a:r>
                        <a:rPr lang="pl-PL" sz="2400" dirty="0" err="1"/>
                        <a:t>Introduction</a:t>
                      </a:r>
                      <a:r>
                        <a:rPr lang="pl-PL" sz="2400" dirty="0"/>
                        <a:t> to the </a:t>
                      </a:r>
                      <a:r>
                        <a:rPr lang="pl-PL" sz="2400" dirty="0" err="1"/>
                        <a:t>day</a:t>
                      </a:r>
                      <a:endParaRPr lang="pl-PL" sz="2400" dirty="0"/>
                    </a:p>
                  </a:txBody>
                  <a:tcPr marL="60960" marR="60960" marT="30480" marB="30480"/>
                </a:tc>
                <a:extLst>
                  <a:ext uri="{0D108BD9-81ED-4DB2-BD59-A6C34878D82A}">
                    <a16:rowId xmlns:a16="http://schemas.microsoft.com/office/drawing/2014/main" val="3787719189"/>
                  </a:ext>
                </a:extLst>
              </a:tr>
              <a:tr h="654097">
                <a:tc>
                  <a:txBody>
                    <a:bodyPr/>
                    <a:lstStyle/>
                    <a:p>
                      <a:r>
                        <a:rPr lang="pl-PL" sz="2400" dirty="0"/>
                        <a:t>8:15 (EU)</a:t>
                      </a:r>
                    </a:p>
                  </a:txBody>
                  <a:tcPr marL="60960" marR="60960" marT="30480" marB="30480"/>
                </a:tc>
                <a:tc>
                  <a:txBody>
                    <a:bodyPr/>
                    <a:lstStyle/>
                    <a:p>
                      <a:r>
                        <a:rPr lang="pl-PL" sz="2400" dirty="0"/>
                        <a:t>12:45 (MMR)</a:t>
                      </a:r>
                    </a:p>
                  </a:txBody>
                  <a:tcPr marL="60960" marR="60960" marT="30480" marB="30480"/>
                </a:tc>
                <a:tc>
                  <a:txBody>
                    <a:bodyPr/>
                    <a:lstStyle/>
                    <a:p>
                      <a:r>
                        <a:rPr lang="pl-PL" sz="2400" dirty="0"/>
                        <a:t>13:15 (THA)</a:t>
                      </a:r>
                    </a:p>
                  </a:txBody>
                  <a:tcPr marL="60960" marR="60960" marT="30480" marB="30480"/>
                </a:tc>
                <a:tc>
                  <a:txBody>
                    <a:bodyPr/>
                    <a:lstStyle/>
                    <a:p>
                      <a:r>
                        <a:rPr lang="pl-PL" sz="2400" dirty="0" err="1"/>
                        <a:t>Identifying</a:t>
                      </a:r>
                      <a:r>
                        <a:rPr lang="pl-PL" sz="2400" dirty="0"/>
                        <a:t> and </a:t>
                      </a:r>
                      <a:r>
                        <a:rPr lang="pl-PL" sz="2400" dirty="0" err="1"/>
                        <a:t>mapping</a:t>
                      </a:r>
                      <a:r>
                        <a:rPr lang="pl-PL" sz="2400" dirty="0"/>
                        <a:t> </a:t>
                      </a:r>
                      <a:r>
                        <a:rPr lang="pl-PL" sz="2400" dirty="0" err="1"/>
                        <a:t>social</a:t>
                      </a:r>
                      <a:r>
                        <a:rPr lang="pl-PL" sz="2400" dirty="0"/>
                        <a:t> </a:t>
                      </a:r>
                      <a:r>
                        <a:rPr lang="pl-PL" sz="2400" dirty="0" err="1"/>
                        <a:t>problems</a:t>
                      </a:r>
                      <a:endParaRPr lang="pl-PL" sz="2400" dirty="0"/>
                    </a:p>
                  </a:txBody>
                  <a:tcPr marL="60960" marR="60960" marT="30480" marB="30480"/>
                </a:tc>
                <a:extLst>
                  <a:ext uri="{0D108BD9-81ED-4DB2-BD59-A6C34878D82A}">
                    <a16:rowId xmlns:a16="http://schemas.microsoft.com/office/drawing/2014/main" val="1133591324"/>
                  </a:ext>
                </a:extLst>
              </a:tr>
              <a:tr h="438012">
                <a:tc>
                  <a:txBody>
                    <a:bodyPr/>
                    <a:lstStyle/>
                    <a:p>
                      <a:r>
                        <a:rPr lang="pl-PL" sz="2400" dirty="0"/>
                        <a:t>9:00 (EU)</a:t>
                      </a:r>
                    </a:p>
                  </a:txBody>
                  <a:tcPr marL="60960" marR="60960" marT="30480" marB="30480"/>
                </a:tc>
                <a:tc>
                  <a:txBody>
                    <a:bodyPr/>
                    <a:lstStyle/>
                    <a:p>
                      <a:r>
                        <a:rPr lang="pl-PL" sz="2400" dirty="0"/>
                        <a:t>13:30 (MMR)</a:t>
                      </a:r>
                    </a:p>
                  </a:txBody>
                  <a:tcPr marL="60960" marR="60960" marT="30480" marB="30480"/>
                </a:tc>
                <a:tc>
                  <a:txBody>
                    <a:bodyPr/>
                    <a:lstStyle/>
                    <a:p>
                      <a:r>
                        <a:rPr lang="pl-PL" sz="2400" dirty="0"/>
                        <a:t>14:00 (THA)</a:t>
                      </a:r>
                    </a:p>
                  </a:txBody>
                  <a:tcPr marL="60960" marR="60960" marT="30480" marB="30480"/>
                </a:tc>
                <a:tc>
                  <a:txBody>
                    <a:bodyPr/>
                    <a:lstStyle/>
                    <a:p>
                      <a:r>
                        <a:rPr lang="pl-PL" sz="2400" dirty="0" err="1"/>
                        <a:t>Sharing</a:t>
                      </a:r>
                      <a:r>
                        <a:rPr lang="pl-PL" sz="2400" dirty="0"/>
                        <a:t> </a:t>
                      </a:r>
                      <a:r>
                        <a:rPr lang="pl-PL" sz="2400" dirty="0" err="1"/>
                        <a:t>session</a:t>
                      </a:r>
                      <a:endParaRPr lang="pl-PL" sz="2400" dirty="0"/>
                    </a:p>
                  </a:txBody>
                  <a:tcPr marL="60960" marR="60960" marT="30480" marB="30480"/>
                </a:tc>
                <a:extLst>
                  <a:ext uri="{0D108BD9-81ED-4DB2-BD59-A6C34878D82A}">
                    <a16:rowId xmlns:a16="http://schemas.microsoft.com/office/drawing/2014/main" val="425705569"/>
                  </a:ext>
                </a:extLst>
              </a:tr>
              <a:tr h="438012">
                <a:tc>
                  <a:txBody>
                    <a:bodyPr/>
                    <a:lstStyle/>
                    <a:p>
                      <a:r>
                        <a:rPr lang="pl-PL" sz="2400" dirty="0"/>
                        <a:t>9:40 (EU)</a:t>
                      </a:r>
                    </a:p>
                  </a:txBody>
                  <a:tcPr marL="60960" marR="60960" marT="30480" marB="30480"/>
                </a:tc>
                <a:tc>
                  <a:txBody>
                    <a:bodyPr/>
                    <a:lstStyle/>
                    <a:p>
                      <a:r>
                        <a:rPr lang="pl-PL" sz="2400" dirty="0"/>
                        <a:t>14:10 (MMR)</a:t>
                      </a:r>
                    </a:p>
                  </a:txBody>
                  <a:tcPr marL="60960" marR="60960" marT="30480" marB="30480"/>
                </a:tc>
                <a:tc>
                  <a:txBody>
                    <a:bodyPr/>
                    <a:lstStyle/>
                    <a:p>
                      <a:r>
                        <a:rPr lang="pl-PL" sz="2400" dirty="0"/>
                        <a:t>14:40 (THA)</a:t>
                      </a:r>
                    </a:p>
                  </a:txBody>
                  <a:tcPr marL="60960" marR="60960" marT="30480" marB="30480"/>
                </a:tc>
                <a:tc>
                  <a:txBody>
                    <a:bodyPr/>
                    <a:lstStyle/>
                    <a:p>
                      <a:r>
                        <a:rPr lang="pl-PL" sz="2400" dirty="0"/>
                        <a:t>Break</a:t>
                      </a:r>
                    </a:p>
                  </a:txBody>
                  <a:tcPr marL="60960" marR="60960" marT="30480" marB="30480"/>
                </a:tc>
                <a:extLst>
                  <a:ext uri="{0D108BD9-81ED-4DB2-BD59-A6C34878D82A}">
                    <a16:rowId xmlns:a16="http://schemas.microsoft.com/office/drawing/2014/main" val="4036564793"/>
                  </a:ext>
                </a:extLst>
              </a:tr>
              <a:tr h="438012">
                <a:tc>
                  <a:txBody>
                    <a:bodyPr/>
                    <a:lstStyle/>
                    <a:p>
                      <a:r>
                        <a:rPr lang="pl-PL" sz="2400" dirty="0"/>
                        <a:t>10:00 (EU)</a:t>
                      </a:r>
                    </a:p>
                  </a:txBody>
                  <a:tcPr marL="60960" marR="60960" marT="30480" marB="30480"/>
                </a:tc>
                <a:tc>
                  <a:txBody>
                    <a:bodyPr/>
                    <a:lstStyle/>
                    <a:p>
                      <a:r>
                        <a:rPr lang="pl-PL" sz="2400" dirty="0"/>
                        <a:t>14:30 (MMR)</a:t>
                      </a:r>
                    </a:p>
                  </a:txBody>
                  <a:tcPr marL="60960" marR="60960" marT="30480" marB="30480"/>
                </a:tc>
                <a:tc>
                  <a:txBody>
                    <a:bodyPr/>
                    <a:lstStyle/>
                    <a:p>
                      <a:r>
                        <a:rPr lang="pl-PL" sz="2400" dirty="0"/>
                        <a:t>15:00 (THA)</a:t>
                      </a:r>
                    </a:p>
                  </a:txBody>
                  <a:tcPr marL="60960" marR="60960" marT="30480" marB="30480"/>
                </a:tc>
                <a:tc>
                  <a:txBody>
                    <a:bodyPr/>
                    <a:lstStyle/>
                    <a:p>
                      <a:r>
                        <a:rPr lang="pl-PL" sz="2400" b="0" i="0" u="none" strike="noStrike" kern="1200" dirty="0">
                          <a:solidFill>
                            <a:schemeClr val="dk1"/>
                          </a:solidFill>
                          <a:effectLst/>
                          <a:latin typeface="+mn-lt"/>
                          <a:ea typeface="+mn-ea"/>
                          <a:cs typeface="+mn-cs"/>
                        </a:rPr>
                        <a:t>Presentation of </a:t>
                      </a:r>
                      <a:r>
                        <a:rPr lang="pl-PL" sz="2400" b="0" i="0" u="none" strike="noStrike" kern="1200" dirty="0" err="1">
                          <a:solidFill>
                            <a:schemeClr val="dk1"/>
                          </a:solidFill>
                          <a:effectLst/>
                          <a:latin typeface="+mn-lt"/>
                          <a:ea typeface="+mn-ea"/>
                          <a:cs typeface="+mn-cs"/>
                        </a:rPr>
                        <a:t>local</a:t>
                      </a:r>
                      <a:r>
                        <a:rPr lang="pl-PL" sz="2400" b="0" i="0" u="none" strike="noStrike" kern="1200" dirty="0">
                          <a:solidFill>
                            <a:schemeClr val="dk1"/>
                          </a:solidFill>
                          <a:effectLst/>
                          <a:latin typeface="+mn-lt"/>
                          <a:ea typeface="+mn-ea"/>
                          <a:cs typeface="+mn-cs"/>
                        </a:rPr>
                        <a:t> </a:t>
                      </a:r>
                      <a:r>
                        <a:rPr lang="pl-PL" sz="2400" b="0" i="0" u="none" strike="noStrike" kern="1200" dirty="0" err="1">
                          <a:solidFill>
                            <a:schemeClr val="dk1"/>
                          </a:solidFill>
                          <a:effectLst/>
                          <a:latin typeface="+mn-lt"/>
                          <a:ea typeface="+mn-ea"/>
                          <a:cs typeface="+mn-cs"/>
                        </a:rPr>
                        <a:t>case</a:t>
                      </a:r>
                      <a:endParaRPr lang="pl-PL" sz="2400" dirty="0"/>
                    </a:p>
                  </a:txBody>
                  <a:tcPr marL="60960" marR="60960" marT="30480" marB="30480"/>
                </a:tc>
                <a:extLst>
                  <a:ext uri="{0D108BD9-81ED-4DB2-BD59-A6C34878D82A}">
                    <a16:rowId xmlns:a16="http://schemas.microsoft.com/office/drawing/2014/main" val="1445196309"/>
                  </a:ext>
                </a:extLst>
              </a:tr>
              <a:tr h="438012">
                <a:tc>
                  <a:txBody>
                    <a:bodyPr/>
                    <a:lstStyle/>
                    <a:p>
                      <a:r>
                        <a:rPr lang="pl-PL" sz="2400" dirty="0"/>
                        <a:t>11:00 (EU)</a:t>
                      </a:r>
                    </a:p>
                  </a:txBody>
                  <a:tcPr marL="60960" marR="60960" marT="30480" marB="30480"/>
                </a:tc>
                <a:tc>
                  <a:txBody>
                    <a:bodyPr/>
                    <a:lstStyle/>
                    <a:p>
                      <a:r>
                        <a:rPr lang="pl-PL" sz="2400" dirty="0"/>
                        <a:t>15:30 (MMR)</a:t>
                      </a:r>
                    </a:p>
                  </a:txBody>
                  <a:tcPr marL="60960" marR="60960" marT="30480" marB="30480"/>
                </a:tc>
                <a:tc>
                  <a:txBody>
                    <a:bodyPr/>
                    <a:lstStyle/>
                    <a:p>
                      <a:r>
                        <a:rPr lang="pl-PL" sz="2400" dirty="0"/>
                        <a:t>16:00 (THA)</a:t>
                      </a:r>
                    </a:p>
                  </a:txBody>
                  <a:tcPr marL="60960" marR="60960" marT="30480" marB="30480"/>
                </a:tc>
                <a:tc>
                  <a:txBody>
                    <a:bodyPr/>
                    <a:lstStyle/>
                    <a:p>
                      <a:r>
                        <a:rPr lang="pl-PL" sz="2400" dirty="0"/>
                        <a:t>Break</a:t>
                      </a:r>
                    </a:p>
                  </a:txBody>
                  <a:tcPr marL="60960" marR="60960" marT="30480" marB="30480"/>
                </a:tc>
                <a:extLst>
                  <a:ext uri="{0D108BD9-81ED-4DB2-BD59-A6C34878D82A}">
                    <a16:rowId xmlns:a16="http://schemas.microsoft.com/office/drawing/2014/main" val="2459385757"/>
                  </a:ext>
                </a:extLst>
              </a:tr>
              <a:tr h="654097">
                <a:tc>
                  <a:txBody>
                    <a:bodyPr/>
                    <a:lstStyle/>
                    <a:p>
                      <a:r>
                        <a:rPr lang="pl-PL" sz="2400" dirty="0"/>
                        <a:t>11:15 (EU)</a:t>
                      </a:r>
                    </a:p>
                  </a:txBody>
                  <a:tcPr marL="60960" marR="60960" marT="30480" marB="30480"/>
                </a:tc>
                <a:tc>
                  <a:txBody>
                    <a:bodyPr/>
                    <a:lstStyle/>
                    <a:p>
                      <a:r>
                        <a:rPr lang="pl-PL" sz="2400" dirty="0"/>
                        <a:t>15:45 (MMR)</a:t>
                      </a:r>
                    </a:p>
                  </a:txBody>
                  <a:tcPr marL="60960" marR="60960" marT="30480" marB="30480"/>
                </a:tc>
                <a:tc>
                  <a:txBody>
                    <a:bodyPr/>
                    <a:lstStyle/>
                    <a:p>
                      <a:r>
                        <a:rPr lang="pl-PL" sz="2400" dirty="0"/>
                        <a:t>16:15 (THA)</a:t>
                      </a:r>
                    </a:p>
                  </a:txBody>
                  <a:tcPr marL="60960" marR="60960" marT="30480" marB="30480"/>
                </a:tc>
                <a:tc>
                  <a:txBody>
                    <a:bodyPr/>
                    <a:lstStyle/>
                    <a:p>
                      <a:r>
                        <a:rPr lang="en-US" sz="2400" b="0" i="0" u="none" strike="noStrike" kern="1200" dirty="0">
                          <a:solidFill>
                            <a:schemeClr val="dk1"/>
                          </a:solidFill>
                          <a:effectLst/>
                          <a:latin typeface="+mn-lt"/>
                          <a:ea typeface="+mn-ea"/>
                          <a:cs typeface="+mn-cs"/>
                        </a:rPr>
                        <a:t>Working in teams on a specific  SE challenge</a:t>
                      </a:r>
                      <a:endParaRPr lang="pl-PL" sz="2400" dirty="0"/>
                    </a:p>
                  </a:txBody>
                  <a:tcPr marL="60960" marR="60960" marT="30480" marB="30480"/>
                </a:tc>
                <a:extLst>
                  <a:ext uri="{0D108BD9-81ED-4DB2-BD59-A6C34878D82A}">
                    <a16:rowId xmlns:a16="http://schemas.microsoft.com/office/drawing/2014/main" val="1888952589"/>
                  </a:ext>
                </a:extLst>
              </a:tr>
              <a:tr h="438012">
                <a:tc>
                  <a:txBody>
                    <a:bodyPr/>
                    <a:lstStyle/>
                    <a:p>
                      <a:r>
                        <a:rPr lang="pl-PL" sz="2400" dirty="0"/>
                        <a:t>12:00 (EU)</a:t>
                      </a:r>
                    </a:p>
                  </a:txBody>
                  <a:tcPr marL="60960" marR="60960" marT="30480" marB="30480"/>
                </a:tc>
                <a:tc>
                  <a:txBody>
                    <a:bodyPr/>
                    <a:lstStyle/>
                    <a:p>
                      <a:r>
                        <a:rPr lang="pl-PL" sz="2400" dirty="0"/>
                        <a:t>16:30 (MMR)</a:t>
                      </a:r>
                    </a:p>
                  </a:txBody>
                  <a:tcPr marL="60960" marR="60960" marT="30480" marB="30480"/>
                </a:tc>
                <a:tc>
                  <a:txBody>
                    <a:bodyPr/>
                    <a:lstStyle/>
                    <a:p>
                      <a:r>
                        <a:rPr lang="pl-PL" sz="2400" dirty="0"/>
                        <a:t>17:00 (THA)</a:t>
                      </a:r>
                    </a:p>
                  </a:txBody>
                  <a:tcPr marL="60960" marR="60960" marT="30480" marB="30480"/>
                </a:tc>
                <a:tc>
                  <a:txBody>
                    <a:bodyPr/>
                    <a:lstStyle/>
                    <a:p>
                      <a:r>
                        <a:rPr lang="pl-PL" sz="2400" b="0" i="0" u="none" strike="noStrike" kern="1200" dirty="0" err="1">
                          <a:solidFill>
                            <a:schemeClr val="dk1"/>
                          </a:solidFill>
                          <a:effectLst/>
                          <a:latin typeface="+mn-lt"/>
                          <a:ea typeface="+mn-ea"/>
                          <a:cs typeface="+mn-cs"/>
                        </a:rPr>
                        <a:t>Wrap</a:t>
                      </a:r>
                      <a:r>
                        <a:rPr lang="pl-PL" sz="2400" b="0" i="0" u="none" strike="noStrike" kern="1200" dirty="0">
                          <a:solidFill>
                            <a:schemeClr val="dk1"/>
                          </a:solidFill>
                          <a:effectLst/>
                          <a:latin typeface="+mn-lt"/>
                          <a:ea typeface="+mn-ea"/>
                          <a:cs typeface="+mn-cs"/>
                        </a:rPr>
                        <a:t> </a:t>
                      </a:r>
                      <a:r>
                        <a:rPr lang="pl-PL" sz="2400" b="0" i="0" u="none" strike="noStrike" kern="1200" dirty="0" err="1">
                          <a:solidFill>
                            <a:schemeClr val="dk1"/>
                          </a:solidFill>
                          <a:effectLst/>
                          <a:latin typeface="+mn-lt"/>
                          <a:ea typeface="+mn-ea"/>
                          <a:cs typeface="+mn-cs"/>
                        </a:rPr>
                        <a:t>up</a:t>
                      </a:r>
                      <a:r>
                        <a:rPr lang="pl-PL" sz="2400" b="0" i="0" u="none" strike="noStrike" kern="1200" dirty="0">
                          <a:solidFill>
                            <a:schemeClr val="dk1"/>
                          </a:solidFill>
                          <a:effectLst/>
                          <a:latin typeface="+mn-lt"/>
                          <a:ea typeface="+mn-ea"/>
                          <a:cs typeface="+mn-cs"/>
                        </a:rPr>
                        <a:t> </a:t>
                      </a:r>
                      <a:r>
                        <a:rPr lang="pl-PL" sz="2400" b="0" i="0" u="none" strike="noStrike" kern="1200" dirty="0" err="1">
                          <a:solidFill>
                            <a:schemeClr val="dk1"/>
                          </a:solidFill>
                          <a:effectLst/>
                          <a:latin typeface="+mn-lt"/>
                          <a:ea typeface="+mn-ea"/>
                          <a:cs typeface="+mn-cs"/>
                        </a:rPr>
                        <a:t>session</a:t>
                      </a:r>
                      <a:endParaRPr lang="pl-PL" sz="2400" dirty="0"/>
                    </a:p>
                  </a:txBody>
                  <a:tcPr marL="60960" marR="60960" marT="30480" marB="30480"/>
                </a:tc>
                <a:extLst>
                  <a:ext uri="{0D108BD9-81ED-4DB2-BD59-A6C34878D82A}">
                    <a16:rowId xmlns:a16="http://schemas.microsoft.com/office/drawing/2014/main" val="4205473944"/>
                  </a:ext>
                </a:extLst>
              </a:tr>
            </a:tbl>
          </a:graphicData>
        </a:graphic>
      </p:graphicFrame>
    </p:spTree>
    <p:extLst>
      <p:ext uri="{BB962C8B-B14F-4D97-AF65-F5344CB8AC3E}">
        <p14:creationId xmlns:p14="http://schemas.microsoft.com/office/powerpoint/2010/main" val="31769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622800" y="6153150"/>
            <a:ext cx="6121400" cy="19050"/>
          </a:xfrm>
          <a:prstGeom prst="rect">
            <a:avLst/>
          </a:prstGeom>
          <a:solidFill>
            <a:srgbClr val="B2ACA7"/>
          </a:solidFill>
        </p:spPr>
      </p:sp>
      <p:sp>
        <p:nvSpPr>
          <p:cNvPr id="3" name="AutoShape 3"/>
          <p:cNvSpPr/>
          <p:nvPr/>
        </p:nvSpPr>
        <p:spPr>
          <a:xfrm>
            <a:off x="1625600" y="0"/>
            <a:ext cx="4064000" cy="6858000"/>
          </a:xfrm>
          <a:prstGeom prst="rect">
            <a:avLst/>
          </a:prstGeom>
          <a:solidFill>
            <a:srgbClr val="0D8EA2"/>
          </a:solidFill>
        </p:spPr>
      </p:sp>
      <p:sp>
        <p:nvSpPr>
          <p:cNvPr id="4" name="TextBox 4"/>
          <p:cNvSpPr txBox="1"/>
          <p:nvPr/>
        </p:nvSpPr>
        <p:spPr>
          <a:xfrm>
            <a:off x="1828800" y="1794989"/>
            <a:ext cx="3810000" cy="1238031"/>
          </a:xfrm>
          <a:prstGeom prst="rect">
            <a:avLst/>
          </a:prstGeom>
        </p:spPr>
        <p:txBody>
          <a:bodyPr wrap="square" lIns="0" tIns="0" rIns="0" bIns="0" rtlCol="0" anchor="t">
            <a:spAutoFit/>
          </a:bodyPr>
          <a:lstStyle/>
          <a:p>
            <a:pPr>
              <a:lnSpc>
                <a:spcPts val="5120"/>
              </a:lnSpc>
            </a:pPr>
            <a:r>
              <a:rPr lang="pl-PL" sz="3200" b="1" spc="43" dirty="0" err="1">
                <a:solidFill>
                  <a:schemeClr val="bg1"/>
                </a:solidFill>
                <a:latin typeface="Assistant Bold"/>
              </a:rPr>
              <a:t>Introduction</a:t>
            </a:r>
            <a:r>
              <a:rPr lang="pl-PL" sz="3200" b="1" spc="43" dirty="0">
                <a:solidFill>
                  <a:schemeClr val="bg1"/>
                </a:solidFill>
                <a:latin typeface="Assistant Bold"/>
              </a:rPr>
              <a:t> to </a:t>
            </a:r>
            <a:r>
              <a:rPr lang="pl-PL" sz="3200" b="1" spc="43" dirty="0" err="1">
                <a:solidFill>
                  <a:schemeClr val="bg1"/>
                </a:solidFill>
                <a:latin typeface="Assistant Bold"/>
              </a:rPr>
              <a:t>group</a:t>
            </a:r>
            <a:r>
              <a:rPr lang="pl-PL" sz="3200" b="1" spc="43" dirty="0">
                <a:solidFill>
                  <a:schemeClr val="bg1"/>
                </a:solidFill>
                <a:latin typeface="Assistant Bold"/>
              </a:rPr>
              <a:t> </a:t>
            </a:r>
            <a:r>
              <a:rPr lang="pl-PL" sz="3200" b="1" spc="43" dirty="0" err="1">
                <a:solidFill>
                  <a:schemeClr val="bg1"/>
                </a:solidFill>
                <a:latin typeface="Assistant Bold"/>
              </a:rPr>
              <a:t>activity</a:t>
            </a:r>
            <a:endParaRPr lang="en-US" sz="3200" b="1" spc="43" dirty="0">
              <a:solidFill>
                <a:schemeClr val="bg1"/>
              </a:solidFill>
              <a:latin typeface="Assistant Bold"/>
            </a:endParaRPr>
          </a:p>
        </p:txBody>
      </p:sp>
      <p:sp>
        <p:nvSpPr>
          <p:cNvPr id="12" name="TextBox 12"/>
          <p:cNvSpPr txBox="1"/>
          <p:nvPr/>
        </p:nvSpPr>
        <p:spPr>
          <a:xfrm>
            <a:off x="11040948" y="5948257"/>
            <a:ext cx="465252" cy="243656"/>
          </a:xfrm>
          <a:prstGeom prst="rect">
            <a:avLst/>
          </a:prstGeom>
        </p:spPr>
        <p:txBody>
          <a:bodyPr lIns="0" tIns="0" rIns="0" bIns="0" rtlCol="0" anchor="t">
            <a:spAutoFit/>
          </a:bodyPr>
          <a:lstStyle/>
          <a:p>
            <a:pPr algn="r">
              <a:lnSpc>
                <a:spcPts val="1919"/>
              </a:lnSpc>
            </a:pPr>
            <a:r>
              <a:rPr lang="pl-PL" sz="1600" dirty="0">
                <a:solidFill>
                  <a:srgbClr val="342D29"/>
                </a:solidFill>
                <a:latin typeface="Assistant Bold Bold"/>
              </a:rPr>
              <a:t>04</a:t>
            </a:r>
            <a:endParaRPr lang="en-US" sz="1600" dirty="0">
              <a:solidFill>
                <a:srgbClr val="342D29"/>
              </a:solidFill>
              <a:latin typeface="Assistant Bold Bold"/>
            </a:endParaRPr>
          </a:p>
        </p:txBody>
      </p:sp>
      <p:sp>
        <p:nvSpPr>
          <p:cNvPr id="14" name="AutoShape 14"/>
          <p:cNvSpPr/>
          <p:nvPr/>
        </p:nvSpPr>
        <p:spPr>
          <a:xfrm>
            <a:off x="740630" y="3233843"/>
            <a:ext cx="131641" cy="1270000"/>
          </a:xfrm>
          <a:prstGeom prst="rect">
            <a:avLst/>
          </a:prstGeom>
          <a:solidFill>
            <a:srgbClr val="0D8EA2"/>
          </a:solidFill>
        </p:spPr>
      </p:sp>
      <p:pic>
        <p:nvPicPr>
          <p:cNvPr id="15" name="Picture 8"/>
          <p:cNvPicPr>
            <a:picLocks noChangeAspect="1"/>
          </p:cNvPicPr>
          <p:nvPr/>
        </p:nvPicPr>
        <p:blipFill>
          <a:blip r:embed="rId3"/>
          <a:srcRect/>
          <a:stretch>
            <a:fillRect/>
          </a:stretch>
        </p:blipFill>
        <p:spPr>
          <a:xfrm>
            <a:off x="3157" y="350077"/>
            <a:ext cx="1622443" cy="792923"/>
          </a:xfrm>
          <a:prstGeom prst="rect">
            <a:avLst/>
          </a:prstGeom>
        </p:spPr>
      </p:pic>
      <p:pic>
        <p:nvPicPr>
          <p:cNvPr id="7" name="Obraz 6"/>
          <p:cNvPicPr>
            <a:picLocks noChangeAspect="1"/>
          </p:cNvPicPr>
          <p:nvPr/>
        </p:nvPicPr>
        <p:blipFill>
          <a:blip r:embed="rId4"/>
          <a:stretch>
            <a:fillRect/>
          </a:stretch>
        </p:blipFill>
        <p:spPr>
          <a:xfrm>
            <a:off x="6638060" y="1020783"/>
            <a:ext cx="4280648" cy="4455596"/>
          </a:xfrm>
          <a:prstGeom prst="rect">
            <a:avLst/>
          </a:prstGeom>
        </p:spPr>
      </p:pic>
    </p:spTree>
    <p:extLst>
      <p:ext uri="{BB962C8B-B14F-4D97-AF65-F5344CB8AC3E}">
        <p14:creationId xmlns:p14="http://schemas.microsoft.com/office/powerpoint/2010/main" val="3477762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622800" y="6153150"/>
            <a:ext cx="6121400" cy="19050"/>
          </a:xfrm>
          <a:prstGeom prst="rect">
            <a:avLst/>
          </a:prstGeom>
          <a:solidFill>
            <a:srgbClr val="B2ACA7"/>
          </a:solidFill>
        </p:spPr>
      </p:sp>
      <p:sp>
        <p:nvSpPr>
          <p:cNvPr id="12" name="TextBox 12"/>
          <p:cNvSpPr txBox="1"/>
          <p:nvPr/>
        </p:nvSpPr>
        <p:spPr>
          <a:xfrm>
            <a:off x="11040948" y="5948257"/>
            <a:ext cx="465252" cy="243656"/>
          </a:xfrm>
          <a:prstGeom prst="rect">
            <a:avLst/>
          </a:prstGeom>
        </p:spPr>
        <p:txBody>
          <a:bodyPr lIns="0" tIns="0" rIns="0" bIns="0" rtlCol="0" anchor="t">
            <a:spAutoFit/>
          </a:bodyPr>
          <a:lstStyle/>
          <a:p>
            <a:pPr algn="r">
              <a:lnSpc>
                <a:spcPts val="1919"/>
              </a:lnSpc>
            </a:pPr>
            <a:r>
              <a:rPr lang="pl-PL" sz="1600" dirty="0">
                <a:solidFill>
                  <a:srgbClr val="342D29"/>
                </a:solidFill>
                <a:latin typeface="Assistant Bold Bold"/>
              </a:rPr>
              <a:t>05</a:t>
            </a:r>
            <a:endParaRPr lang="en-US" sz="1600" dirty="0">
              <a:solidFill>
                <a:srgbClr val="342D29"/>
              </a:solidFill>
              <a:latin typeface="Assistant Bold Bold"/>
            </a:endParaRPr>
          </a:p>
        </p:txBody>
      </p:sp>
      <p:sp>
        <p:nvSpPr>
          <p:cNvPr id="14" name="AutoShape 14"/>
          <p:cNvSpPr/>
          <p:nvPr/>
        </p:nvSpPr>
        <p:spPr>
          <a:xfrm>
            <a:off x="740630" y="3233843"/>
            <a:ext cx="131641" cy="1270000"/>
          </a:xfrm>
          <a:prstGeom prst="rect">
            <a:avLst/>
          </a:prstGeom>
          <a:solidFill>
            <a:srgbClr val="0D8EA2"/>
          </a:solidFill>
        </p:spPr>
      </p:sp>
      <p:pic>
        <p:nvPicPr>
          <p:cNvPr id="15" name="Picture 8"/>
          <p:cNvPicPr>
            <a:picLocks noChangeAspect="1"/>
          </p:cNvPicPr>
          <p:nvPr/>
        </p:nvPicPr>
        <p:blipFill>
          <a:blip r:embed="rId3"/>
          <a:srcRect/>
          <a:stretch>
            <a:fillRect/>
          </a:stretch>
        </p:blipFill>
        <p:spPr>
          <a:xfrm>
            <a:off x="3157" y="350077"/>
            <a:ext cx="1622443" cy="792923"/>
          </a:xfrm>
          <a:prstGeom prst="rect">
            <a:avLst/>
          </a:prstGeom>
        </p:spPr>
      </p:pic>
      <p:sp>
        <p:nvSpPr>
          <p:cNvPr id="8" name="Shape 88">
            <a:extLst>
              <a:ext uri="{FF2B5EF4-FFF2-40B4-BE49-F238E27FC236}">
                <a16:creationId xmlns:a16="http://schemas.microsoft.com/office/drawing/2014/main" id="{1F7160E1-E971-45D6-9E7E-EF775B001450}"/>
              </a:ext>
            </a:extLst>
          </p:cNvPr>
          <p:cNvSpPr txBox="1">
            <a:spLocks/>
          </p:cNvSpPr>
          <p:nvPr/>
        </p:nvSpPr>
        <p:spPr>
          <a:xfrm>
            <a:off x="1981200" y="1701005"/>
            <a:ext cx="8763000" cy="4013995"/>
          </a:xfrm>
          <a:prstGeom prst="rect">
            <a:avLst/>
          </a:prstGeom>
          <a:noFill/>
          <a:ln>
            <a:noFill/>
          </a:ln>
        </p:spPr>
        <p:txBody>
          <a:bodyPr spcFirstLastPara="1" vert="horz" wrap="square" lIns="0" tIns="45700" rIns="0" bIns="457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2400" dirty="0"/>
              <a:t>The understanding of social problems differs </a:t>
            </a:r>
            <a:endParaRPr lang="pl-PL" sz="2400" dirty="0"/>
          </a:p>
          <a:p>
            <a:pPr marL="0" indent="0" algn="ctr">
              <a:spcBef>
                <a:spcPts val="0"/>
              </a:spcBef>
              <a:buNone/>
            </a:pPr>
            <a:r>
              <a:rPr lang="en-US" sz="2400" dirty="0"/>
              <a:t>among cultures</a:t>
            </a:r>
            <a:r>
              <a:rPr lang="pl-PL" sz="2400" dirty="0"/>
              <a:t> and in </a:t>
            </a:r>
            <a:r>
              <a:rPr lang="pl-PL" sz="2400" dirty="0" err="1"/>
              <a:t>time</a:t>
            </a:r>
            <a:endParaRPr lang="en-US" sz="2400" dirty="0"/>
          </a:p>
          <a:p>
            <a:pPr marL="0" indent="0" algn="ctr">
              <a:spcBef>
                <a:spcPts val="0"/>
              </a:spcBef>
              <a:buNone/>
            </a:pPr>
            <a:endParaRPr lang="en-US" sz="2400" dirty="0"/>
          </a:p>
          <a:p>
            <a:pPr marL="0" indent="0" algn="ctr">
              <a:spcBef>
                <a:spcPts val="0"/>
              </a:spcBef>
              <a:buNone/>
            </a:pPr>
            <a:r>
              <a:rPr lang="en-US" sz="2400" dirty="0"/>
              <a:t>Global economy results in global problems with different consequences for </a:t>
            </a:r>
            <a:r>
              <a:rPr lang="pl-PL" sz="2400" dirty="0" err="1"/>
              <a:t>different</a:t>
            </a:r>
            <a:r>
              <a:rPr lang="pl-PL" sz="2400" dirty="0"/>
              <a:t> </a:t>
            </a:r>
            <a:r>
              <a:rPr lang="pl-PL" sz="2400" dirty="0" err="1"/>
              <a:t>groups</a:t>
            </a:r>
            <a:r>
              <a:rPr lang="pl-PL" sz="2400" dirty="0"/>
              <a:t> of </a:t>
            </a:r>
            <a:r>
              <a:rPr lang="en-US" sz="2400" dirty="0"/>
              <a:t>people</a:t>
            </a:r>
          </a:p>
          <a:p>
            <a:pPr marL="0" indent="0" algn="ctr">
              <a:spcBef>
                <a:spcPts val="0"/>
              </a:spcBef>
              <a:buNone/>
            </a:pPr>
            <a:endParaRPr lang="en-US" sz="2400" dirty="0"/>
          </a:p>
          <a:p>
            <a:pPr marL="0" indent="0" algn="ctr">
              <a:spcBef>
                <a:spcPts val="0"/>
              </a:spcBef>
              <a:buNone/>
            </a:pPr>
            <a:r>
              <a:rPr lang="en-US" sz="2400" i="1" dirty="0">
                <a:solidFill>
                  <a:srgbClr val="0070C0"/>
                </a:solidFill>
              </a:rPr>
              <a:t>“A social problem is any </a:t>
            </a:r>
            <a:r>
              <a:rPr lang="en-US" sz="2800" b="1" i="1" dirty="0">
                <a:solidFill>
                  <a:srgbClr val="00B050"/>
                </a:solidFill>
              </a:rPr>
              <a:t>condition</a:t>
            </a:r>
            <a:r>
              <a:rPr lang="en-US" sz="2800" b="1" i="1" dirty="0">
                <a:solidFill>
                  <a:srgbClr val="FF0000"/>
                </a:solidFill>
              </a:rPr>
              <a:t> </a:t>
            </a:r>
            <a:r>
              <a:rPr lang="en-US" sz="2400" i="1" dirty="0">
                <a:solidFill>
                  <a:srgbClr val="0070C0"/>
                </a:solidFill>
              </a:rPr>
              <a:t>or </a:t>
            </a:r>
            <a:r>
              <a:rPr lang="en-US" sz="2800" b="1" i="1" dirty="0" err="1">
                <a:solidFill>
                  <a:srgbClr val="FF0000"/>
                </a:solidFill>
              </a:rPr>
              <a:t>behaviour</a:t>
            </a:r>
            <a:r>
              <a:rPr lang="en-US" sz="2400" i="1" dirty="0">
                <a:solidFill>
                  <a:srgbClr val="0070C0"/>
                </a:solidFill>
              </a:rPr>
              <a:t> that has </a:t>
            </a:r>
            <a:r>
              <a:rPr lang="en-US" sz="2800" b="1" i="1" dirty="0">
                <a:solidFill>
                  <a:srgbClr val="7030A0"/>
                </a:solidFill>
              </a:rPr>
              <a:t>negative consequences </a:t>
            </a:r>
            <a:r>
              <a:rPr lang="en-US" sz="2400" i="1" dirty="0">
                <a:solidFill>
                  <a:srgbClr val="0070C0"/>
                </a:solidFill>
              </a:rPr>
              <a:t>for </a:t>
            </a:r>
            <a:r>
              <a:rPr lang="en-US" sz="2800" b="1" i="1" dirty="0">
                <a:solidFill>
                  <a:srgbClr val="002060"/>
                </a:solidFill>
              </a:rPr>
              <a:t>large numbers of people</a:t>
            </a:r>
            <a:r>
              <a:rPr lang="en-US" sz="2400" i="1" dirty="0">
                <a:solidFill>
                  <a:srgbClr val="0070C0"/>
                </a:solidFill>
              </a:rPr>
              <a:t> and that is </a:t>
            </a:r>
            <a:r>
              <a:rPr lang="en-US" sz="2800" b="1" i="1" dirty="0">
                <a:solidFill>
                  <a:schemeClr val="accent6"/>
                </a:solidFill>
              </a:rPr>
              <a:t>generally recognized </a:t>
            </a:r>
            <a:r>
              <a:rPr lang="en-US" sz="2400" i="1" dirty="0">
                <a:solidFill>
                  <a:srgbClr val="0070C0"/>
                </a:solidFill>
              </a:rPr>
              <a:t>as a condition or </a:t>
            </a:r>
            <a:r>
              <a:rPr lang="en-US" sz="2400" i="1" dirty="0" err="1">
                <a:solidFill>
                  <a:srgbClr val="0070C0"/>
                </a:solidFill>
              </a:rPr>
              <a:t>behaviour</a:t>
            </a:r>
            <a:r>
              <a:rPr lang="en-US" sz="2400" i="1" dirty="0">
                <a:solidFill>
                  <a:srgbClr val="0070C0"/>
                </a:solidFill>
              </a:rPr>
              <a:t> that needs to be </a:t>
            </a:r>
            <a:r>
              <a:rPr lang="en-US" sz="2800" b="1" i="1" dirty="0">
                <a:solidFill>
                  <a:srgbClr val="FFC000"/>
                </a:solidFill>
              </a:rPr>
              <a:t>addressed</a:t>
            </a:r>
            <a:r>
              <a:rPr lang="en-US" sz="2400" i="1" dirty="0">
                <a:solidFill>
                  <a:srgbClr val="0070C0"/>
                </a:solidFill>
              </a:rPr>
              <a:t>”</a:t>
            </a:r>
          </a:p>
          <a:p>
            <a:pPr marL="0" indent="0" algn="ctr">
              <a:spcBef>
                <a:spcPts val="0"/>
              </a:spcBef>
              <a:buNone/>
            </a:pPr>
            <a:endParaRPr lang="en-US" sz="2400" dirty="0"/>
          </a:p>
        </p:txBody>
      </p:sp>
      <p:sp>
        <p:nvSpPr>
          <p:cNvPr id="9" name="Shape 89">
            <a:extLst>
              <a:ext uri="{FF2B5EF4-FFF2-40B4-BE49-F238E27FC236}">
                <a16:creationId xmlns:a16="http://schemas.microsoft.com/office/drawing/2014/main" id="{DCC78EF5-1970-4650-8B47-73010EF6E6AA}"/>
              </a:ext>
            </a:extLst>
          </p:cNvPr>
          <p:cNvSpPr txBox="1">
            <a:spLocks/>
          </p:cNvSpPr>
          <p:nvPr/>
        </p:nvSpPr>
        <p:spPr>
          <a:xfrm>
            <a:off x="3213992" y="662780"/>
            <a:ext cx="5694363" cy="600075"/>
          </a:xfrm>
          <a:prstGeom prst="rect">
            <a:avLst/>
          </a:prstGeom>
          <a:noFill/>
          <a:ln>
            <a:noFill/>
          </a:ln>
        </p:spPr>
        <p:txBody>
          <a:bodyPr spcFirstLastPara="1" vert="horz" wrap="square" lIns="0" tIns="45700" rIns="0"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933" b="1" dirty="0" err="1"/>
              <a:t>Mapping</a:t>
            </a:r>
            <a:r>
              <a:rPr lang="pl-PL" sz="2933" b="1" dirty="0"/>
              <a:t> </a:t>
            </a:r>
            <a:r>
              <a:rPr lang="pl-PL" sz="2933" b="1" dirty="0" err="1"/>
              <a:t>social</a:t>
            </a:r>
            <a:r>
              <a:rPr lang="pl-PL" sz="2933" b="1" dirty="0"/>
              <a:t> </a:t>
            </a:r>
            <a:r>
              <a:rPr lang="pl-PL" sz="2933" b="1" dirty="0" err="1"/>
              <a:t>problems</a:t>
            </a:r>
            <a:endParaRPr lang="en-GB" sz="2933" b="1" dirty="0"/>
          </a:p>
        </p:txBody>
      </p:sp>
    </p:spTree>
    <p:extLst>
      <p:ext uri="{BB962C8B-B14F-4D97-AF65-F5344CB8AC3E}">
        <p14:creationId xmlns:p14="http://schemas.microsoft.com/office/powerpoint/2010/main" val="3099403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622800" y="6153150"/>
            <a:ext cx="6121400" cy="19050"/>
          </a:xfrm>
          <a:prstGeom prst="rect">
            <a:avLst/>
          </a:prstGeom>
          <a:solidFill>
            <a:srgbClr val="B2ACA7"/>
          </a:solidFill>
        </p:spPr>
      </p:sp>
      <p:sp>
        <p:nvSpPr>
          <p:cNvPr id="12" name="TextBox 12"/>
          <p:cNvSpPr txBox="1"/>
          <p:nvPr/>
        </p:nvSpPr>
        <p:spPr>
          <a:xfrm>
            <a:off x="11040948" y="5948257"/>
            <a:ext cx="465252" cy="243656"/>
          </a:xfrm>
          <a:prstGeom prst="rect">
            <a:avLst/>
          </a:prstGeom>
        </p:spPr>
        <p:txBody>
          <a:bodyPr lIns="0" tIns="0" rIns="0" bIns="0" rtlCol="0" anchor="t">
            <a:spAutoFit/>
          </a:bodyPr>
          <a:lstStyle/>
          <a:p>
            <a:pPr algn="r">
              <a:lnSpc>
                <a:spcPts val="1919"/>
              </a:lnSpc>
            </a:pPr>
            <a:r>
              <a:rPr lang="pl-PL" sz="1600" dirty="0">
                <a:solidFill>
                  <a:srgbClr val="342D29"/>
                </a:solidFill>
                <a:latin typeface="Assistant Bold Bold"/>
              </a:rPr>
              <a:t>06</a:t>
            </a:r>
            <a:endParaRPr lang="en-US" sz="1600" dirty="0">
              <a:solidFill>
                <a:srgbClr val="342D29"/>
              </a:solidFill>
              <a:latin typeface="Assistant Bold Bold"/>
            </a:endParaRPr>
          </a:p>
        </p:txBody>
      </p:sp>
      <p:sp>
        <p:nvSpPr>
          <p:cNvPr id="14" name="AutoShape 14"/>
          <p:cNvSpPr/>
          <p:nvPr/>
        </p:nvSpPr>
        <p:spPr>
          <a:xfrm>
            <a:off x="740630" y="3233843"/>
            <a:ext cx="131641" cy="1270000"/>
          </a:xfrm>
          <a:prstGeom prst="rect">
            <a:avLst/>
          </a:prstGeom>
          <a:solidFill>
            <a:srgbClr val="0D8EA2"/>
          </a:solidFill>
        </p:spPr>
      </p:sp>
      <p:pic>
        <p:nvPicPr>
          <p:cNvPr id="15" name="Picture 8"/>
          <p:cNvPicPr>
            <a:picLocks noChangeAspect="1"/>
          </p:cNvPicPr>
          <p:nvPr/>
        </p:nvPicPr>
        <p:blipFill>
          <a:blip r:embed="rId3"/>
          <a:srcRect/>
          <a:stretch>
            <a:fillRect/>
          </a:stretch>
        </p:blipFill>
        <p:spPr>
          <a:xfrm>
            <a:off x="3157" y="350077"/>
            <a:ext cx="1622443" cy="792923"/>
          </a:xfrm>
          <a:prstGeom prst="rect">
            <a:avLst/>
          </a:prstGeom>
        </p:spPr>
      </p:pic>
      <p:sp>
        <p:nvSpPr>
          <p:cNvPr id="9" name="Shape 96">
            <a:extLst>
              <a:ext uri="{FF2B5EF4-FFF2-40B4-BE49-F238E27FC236}">
                <a16:creationId xmlns:a16="http://schemas.microsoft.com/office/drawing/2014/main" id="{3778B4F3-A9B6-4299-88B7-D416B937F7BC}"/>
              </a:ext>
            </a:extLst>
          </p:cNvPr>
          <p:cNvSpPr txBox="1">
            <a:spLocks/>
          </p:cNvSpPr>
          <p:nvPr/>
        </p:nvSpPr>
        <p:spPr>
          <a:xfrm>
            <a:off x="3080427" y="1040811"/>
            <a:ext cx="5694300" cy="600000"/>
          </a:xfrm>
          <a:prstGeom prst="rect">
            <a:avLst/>
          </a:prstGeom>
          <a:noFill/>
          <a:ln>
            <a:noFill/>
          </a:ln>
        </p:spPr>
        <p:txBody>
          <a:bodyPr spcFirstLastPara="1" vert="horz" wrap="square" lIns="0" tIns="45700" rIns="0"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933" b="1" dirty="0"/>
              <a:t>Framework</a:t>
            </a:r>
          </a:p>
        </p:txBody>
      </p:sp>
      <p:sp>
        <p:nvSpPr>
          <p:cNvPr id="10" name="Shape 95">
            <a:extLst>
              <a:ext uri="{FF2B5EF4-FFF2-40B4-BE49-F238E27FC236}">
                <a16:creationId xmlns:a16="http://schemas.microsoft.com/office/drawing/2014/main" id="{A17153ED-47E8-4B58-BF1B-752159F81F08}"/>
              </a:ext>
            </a:extLst>
          </p:cNvPr>
          <p:cNvSpPr txBox="1">
            <a:spLocks/>
          </p:cNvSpPr>
          <p:nvPr/>
        </p:nvSpPr>
        <p:spPr>
          <a:xfrm>
            <a:off x="1981200" y="1746607"/>
            <a:ext cx="8229600" cy="4199341"/>
          </a:xfrm>
          <a:prstGeom prst="rect">
            <a:avLst/>
          </a:prstGeom>
          <a:noFill/>
          <a:ln>
            <a:noFill/>
          </a:ln>
        </p:spPr>
        <p:txBody>
          <a:bodyPr spcFirstLastPara="1" vert="horz" wrap="square" lIns="0" tIns="45700" rIns="0" bIns="457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4" indent="0" algn="just">
              <a:spcBef>
                <a:spcPts val="1200"/>
              </a:spcBef>
              <a:buSzPts val="2400"/>
              <a:buNone/>
            </a:pPr>
            <a:endParaRPr lang="en-US" sz="2000" dirty="0">
              <a:latin typeface="Calibri"/>
              <a:ea typeface="Calibri"/>
              <a:cs typeface="Calibri"/>
              <a:sym typeface="Calibri"/>
            </a:endParaRPr>
          </a:p>
          <a:p>
            <a:pPr indent="-381019">
              <a:spcBef>
                <a:spcPts val="1200"/>
              </a:spcBef>
              <a:buSzPts val="2400"/>
              <a:buFont typeface="Calibri"/>
              <a:buChar char="•"/>
            </a:pPr>
            <a:r>
              <a:rPr lang="en-US" sz="2000" b="1" i="1" dirty="0">
                <a:solidFill>
                  <a:schemeClr val="tx1">
                    <a:lumMod val="50000"/>
                    <a:lumOff val="50000"/>
                  </a:schemeClr>
                </a:solidFill>
                <a:latin typeface="Calibri"/>
                <a:ea typeface="Calibri"/>
                <a:cs typeface="Calibri"/>
                <a:sym typeface="Calibri"/>
              </a:rPr>
              <a:t>SOCIAL CHANGE</a:t>
            </a:r>
          </a:p>
          <a:p>
            <a:pPr indent="-381019">
              <a:spcBef>
                <a:spcPts val="1200"/>
              </a:spcBef>
              <a:buSzPts val="2400"/>
              <a:buFont typeface="Calibri"/>
              <a:buChar char="•"/>
            </a:pPr>
            <a:r>
              <a:rPr lang="en-US" sz="2000" b="1" i="1" dirty="0">
                <a:solidFill>
                  <a:schemeClr val="tx1">
                    <a:lumMod val="50000"/>
                    <a:lumOff val="50000"/>
                  </a:schemeClr>
                </a:solidFill>
                <a:latin typeface="Calibri"/>
                <a:cs typeface="Calibri"/>
                <a:sym typeface="Calibri"/>
              </a:rPr>
              <a:t>SOCIAL INNOVATION</a:t>
            </a:r>
          </a:p>
          <a:p>
            <a:pPr indent="-381019">
              <a:spcBef>
                <a:spcPts val="1200"/>
              </a:spcBef>
              <a:buSzPts val="2400"/>
              <a:buFont typeface="Calibri"/>
              <a:buChar char="•"/>
            </a:pPr>
            <a:r>
              <a:rPr lang="en-US" sz="2000" b="1" i="1" dirty="0">
                <a:solidFill>
                  <a:schemeClr val="tx1">
                    <a:lumMod val="50000"/>
                    <a:lumOff val="50000"/>
                  </a:schemeClr>
                </a:solidFill>
                <a:latin typeface="Calibri"/>
                <a:cs typeface="Calibri"/>
                <a:sym typeface="Calibri"/>
              </a:rPr>
              <a:t>SOCIAL ENTREPRENEURSHIP</a:t>
            </a:r>
          </a:p>
          <a:p>
            <a:pPr indent="-381019">
              <a:spcBef>
                <a:spcPts val="1200"/>
              </a:spcBef>
              <a:buSzPts val="2400"/>
              <a:buFont typeface="Calibri"/>
              <a:buChar char="•"/>
            </a:pPr>
            <a:r>
              <a:rPr lang="en-US" sz="2000" b="1" i="1" dirty="0">
                <a:solidFill>
                  <a:schemeClr val="tx1">
                    <a:lumMod val="50000"/>
                    <a:lumOff val="50000"/>
                  </a:schemeClr>
                </a:solidFill>
                <a:latin typeface="Calibri"/>
                <a:cs typeface="Calibri"/>
                <a:sym typeface="Calibri"/>
              </a:rPr>
              <a:t>SOCIAL WORK</a:t>
            </a:r>
          </a:p>
          <a:p>
            <a:pPr indent="-381019">
              <a:spcBef>
                <a:spcPts val="1200"/>
              </a:spcBef>
              <a:buSzPts val="2400"/>
              <a:buFont typeface="Calibri"/>
              <a:buChar char="•"/>
            </a:pPr>
            <a:r>
              <a:rPr lang="en-US" sz="2000" b="1" i="1" dirty="0">
                <a:solidFill>
                  <a:schemeClr val="tx1">
                    <a:lumMod val="50000"/>
                    <a:lumOff val="50000"/>
                  </a:schemeClr>
                </a:solidFill>
                <a:latin typeface="Calibri"/>
                <a:cs typeface="Calibri"/>
                <a:sym typeface="Calibri"/>
              </a:rPr>
              <a:t>SOCIAL / HUMAN DEVELOPMENT</a:t>
            </a:r>
          </a:p>
          <a:p>
            <a:pPr indent="-381019">
              <a:spcBef>
                <a:spcPts val="1200"/>
              </a:spcBef>
              <a:buSzPts val="2400"/>
              <a:buFont typeface="Calibri"/>
              <a:buChar char="•"/>
            </a:pPr>
            <a:r>
              <a:rPr lang="en-US" sz="2000" b="1" i="1" dirty="0">
                <a:solidFill>
                  <a:schemeClr val="tx1">
                    <a:lumMod val="50000"/>
                    <a:lumOff val="50000"/>
                  </a:schemeClr>
                </a:solidFill>
                <a:latin typeface="Calibri"/>
                <a:cs typeface="Calibri"/>
                <a:sym typeface="Calibri"/>
              </a:rPr>
              <a:t>SOCIAL EQUITY</a:t>
            </a:r>
          </a:p>
          <a:p>
            <a:pPr indent="-381019">
              <a:spcBef>
                <a:spcPts val="1200"/>
              </a:spcBef>
              <a:buSzPts val="2400"/>
              <a:buFont typeface="Calibri"/>
              <a:buChar char="•"/>
            </a:pPr>
            <a:r>
              <a:rPr lang="en-US" sz="2000" b="1" i="1" dirty="0">
                <a:solidFill>
                  <a:schemeClr val="tx1">
                    <a:lumMod val="50000"/>
                    <a:lumOff val="50000"/>
                  </a:schemeClr>
                </a:solidFill>
                <a:latin typeface="Calibri"/>
                <a:cs typeface="Calibri"/>
                <a:sym typeface="Calibri"/>
              </a:rPr>
              <a:t>SOCIAL WELFARE</a:t>
            </a:r>
            <a:endParaRPr lang="pl-PL" sz="2000" b="1" i="1" dirty="0">
              <a:solidFill>
                <a:schemeClr val="tx1">
                  <a:lumMod val="50000"/>
                  <a:lumOff val="50000"/>
                </a:schemeClr>
              </a:solidFill>
              <a:latin typeface="Calibri"/>
              <a:cs typeface="Calibri"/>
              <a:sym typeface="Calibri"/>
            </a:endParaRPr>
          </a:p>
          <a:p>
            <a:pPr indent="-381019">
              <a:spcBef>
                <a:spcPts val="1200"/>
              </a:spcBef>
              <a:buSzPts val="2400"/>
              <a:buFont typeface="Calibri"/>
              <a:buChar char="•"/>
            </a:pPr>
            <a:r>
              <a:rPr lang="pl-PL" sz="2000" b="1" i="1" dirty="0">
                <a:solidFill>
                  <a:schemeClr val="tx1">
                    <a:lumMod val="50000"/>
                    <a:lumOff val="50000"/>
                  </a:schemeClr>
                </a:solidFill>
                <a:latin typeface="Calibri"/>
                <a:cs typeface="Calibri"/>
                <a:sym typeface="Calibri"/>
              </a:rPr>
              <a:t>SOCIAL POLICY</a:t>
            </a:r>
            <a:endParaRPr lang="en-US" sz="2000" b="1" i="1" dirty="0">
              <a:solidFill>
                <a:schemeClr val="tx1">
                  <a:lumMod val="50000"/>
                  <a:lumOff val="50000"/>
                </a:schemeClr>
              </a:solidFill>
              <a:latin typeface="Calibri"/>
              <a:cs typeface="Calibri"/>
              <a:sym typeface="Calibri"/>
            </a:endParaRPr>
          </a:p>
          <a:p>
            <a:pPr indent="-381019">
              <a:spcBef>
                <a:spcPts val="1200"/>
              </a:spcBef>
              <a:buSzPts val="2400"/>
              <a:buFont typeface="Calibri"/>
              <a:buChar char="•"/>
            </a:pPr>
            <a:endParaRPr lang="en-US" sz="2400" dirty="0">
              <a:latin typeface="Calibri"/>
              <a:cs typeface="Calibri"/>
              <a:sym typeface="Calibri"/>
            </a:endParaRPr>
          </a:p>
          <a:p>
            <a:pPr indent="-381019">
              <a:spcBef>
                <a:spcPts val="1200"/>
              </a:spcBef>
              <a:buSzPts val="2400"/>
              <a:buFont typeface="Calibri"/>
              <a:buChar char="•"/>
            </a:pPr>
            <a:endParaRPr lang="en-US" sz="2400" dirty="0"/>
          </a:p>
        </p:txBody>
      </p:sp>
      <p:sp>
        <p:nvSpPr>
          <p:cNvPr id="4" name="Cerrar llave 4">
            <a:extLst>
              <a:ext uri="{FF2B5EF4-FFF2-40B4-BE49-F238E27FC236}">
                <a16:creationId xmlns:a16="http://schemas.microsoft.com/office/drawing/2014/main" id="{1690E2A1-E8A1-4FD0-8957-4E0726D33421}"/>
              </a:ext>
            </a:extLst>
          </p:cNvPr>
          <p:cNvSpPr/>
          <p:nvPr/>
        </p:nvSpPr>
        <p:spPr>
          <a:xfrm>
            <a:off x="6045200" y="2523478"/>
            <a:ext cx="822960" cy="342246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Shape 88">
            <a:extLst>
              <a:ext uri="{FF2B5EF4-FFF2-40B4-BE49-F238E27FC236}">
                <a16:creationId xmlns:a16="http://schemas.microsoft.com/office/drawing/2014/main" id="{CA9711B9-AA35-4FC0-A441-1B72DBDC2041}"/>
              </a:ext>
            </a:extLst>
          </p:cNvPr>
          <p:cNvSpPr txBox="1">
            <a:spLocks/>
          </p:cNvSpPr>
          <p:nvPr/>
        </p:nvSpPr>
        <p:spPr>
          <a:xfrm>
            <a:off x="7008223" y="2329246"/>
            <a:ext cx="3735977" cy="3259182"/>
          </a:xfrm>
          <a:prstGeom prst="rect">
            <a:avLst/>
          </a:prstGeom>
          <a:no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Lato"/>
                <a:ea typeface="Lato"/>
                <a:cs typeface="Lato"/>
                <a:sym typeface="La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gn="ctr">
              <a:spcBef>
                <a:spcPts val="0"/>
              </a:spcBef>
              <a:buNone/>
            </a:pPr>
            <a:endParaRPr lang="en-GB" sz="2400" b="1" i="1" dirty="0">
              <a:solidFill>
                <a:srgbClr val="00B050"/>
              </a:solidFill>
            </a:endParaRPr>
          </a:p>
          <a:p>
            <a:pPr marL="0" indent="0" algn="ctr">
              <a:lnSpc>
                <a:spcPct val="150000"/>
              </a:lnSpc>
              <a:spcBef>
                <a:spcPts val="0"/>
              </a:spcBef>
              <a:buNone/>
            </a:pPr>
            <a:r>
              <a:rPr lang="en-GB" sz="2000" b="1" i="1" dirty="0">
                <a:solidFill>
                  <a:srgbClr val="00B050"/>
                </a:solidFill>
              </a:rPr>
              <a:t>condition</a:t>
            </a:r>
            <a:r>
              <a:rPr lang="en-GB" sz="2000" b="1" i="1" dirty="0">
                <a:solidFill>
                  <a:srgbClr val="FF0000"/>
                </a:solidFill>
              </a:rPr>
              <a:t> </a:t>
            </a:r>
            <a:endParaRPr lang="en-GB" sz="2000" i="1" dirty="0">
              <a:solidFill>
                <a:srgbClr val="0070C0"/>
              </a:solidFill>
            </a:endParaRPr>
          </a:p>
          <a:p>
            <a:pPr marL="0" indent="0" algn="ctr">
              <a:lnSpc>
                <a:spcPct val="150000"/>
              </a:lnSpc>
              <a:spcBef>
                <a:spcPts val="0"/>
              </a:spcBef>
              <a:buNone/>
            </a:pPr>
            <a:r>
              <a:rPr lang="en-GB" sz="2000" b="1" i="1" dirty="0">
                <a:solidFill>
                  <a:srgbClr val="FF0000"/>
                </a:solidFill>
              </a:rPr>
              <a:t>behaviour</a:t>
            </a:r>
            <a:r>
              <a:rPr lang="en-GB" sz="2000" i="1" dirty="0">
                <a:solidFill>
                  <a:srgbClr val="0070C0"/>
                </a:solidFill>
              </a:rPr>
              <a:t> </a:t>
            </a:r>
          </a:p>
          <a:p>
            <a:pPr marL="0" indent="0" algn="ctr">
              <a:lnSpc>
                <a:spcPct val="150000"/>
              </a:lnSpc>
              <a:spcBef>
                <a:spcPts val="0"/>
              </a:spcBef>
              <a:buNone/>
            </a:pPr>
            <a:r>
              <a:rPr lang="en-GB" sz="2000" b="1" i="1" dirty="0">
                <a:solidFill>
                  <a:srgbClr val="7030A0"/>
                </a:solidFill>
              </a:rPr>
              <a:t>negative consequences </a:t>
            </a:r>
          </a:p>
          <a:p>
            <a:pPr marL="0" indent="0" algn="ctr">
              <a:lnSpc>
                <a:spcPct val="150000"/>
              </a:lnSpc>
              <a:spcBef>
                <a:spcPts val="0"/>
              </a:spcBef>
              <a:buNone/>
            </a:pPr>
            <a:r>
              <a:rPr lang="en-GB" sz="2000" b="1" i="1" dirty="0">
                <a:solidFill>
                  <a:srgbClr val="002060"/>
                </a:solidFill>
              </a:rPr>
              <a:t>large numbers of people</a:t>
            </a:r>
            <a:r>
              <a:rPr lang="en-GB" sz="2000" i="1" dirty="0">
                <a:solidFill>
                  <a:srgbClr val="0070C0"/>
                </a:solidFill>
              </a:rPr>
              <a:t> </a:t>
            </a:r>
          </a:p>
          <a:p>
            <a:pPr marL="0" indent="0" algn="ctr">
              <a:lnSpc>
                <a:spcPct val="150000"/>
              </a:lnSpc>
              <a:spcBef>
                <a:spcPts val="0"/>
              </a:spcBef>
              <a:buNone/>
            </a:pPr>
            <a:r>
              <a:rPr lang="en-GB" sz="2000" b="1" i="1" dirty="0">
                <a:solidFill>
                  <a:schemeClr val="accent6">
                    <a:lumMod val="75000"/>
                  </a:schemeClr>
                </a:solidFill>
              </a:rPr>
              <a:t>generally recognized</a:t>
            </a:r>
            <a:r>
              <a:rPr lang="en-GB" sz="2000" i="1" dirty="0">
                <a:solidFill>
                  <a:srgbClr val="0070C0"/>
                </a:solidFill>
              </a:rPr>
              <a:t> </a:t>
            </a:r>
          </a:p>
          <a:p>
            <a:pPr marL="0" indent="0" algn="ctr">
              <a:lnSpc>
                <a:spcPct val="150000"/>
              </a:lnSpc>
              <a:spcBef>
                <a:spcPts val="0"/>
              </a:spcBef>
              <a:buNone/>
            </a:pPr>
            <a:r>
              <a:rPr lang="en-GB" sz="2000" b="1" i="1" dirty="0">
                <a:solidFill>
                  <a:srgbClr val="FFC000"/>
                </a:solidFill>
              </a:rPr>
              <a:t>needs to be addressed</a:t>
            </a:r>
            <a:endParaRPr lang="en-GB" sz="2000" i="1" dirty="0">
              <a:solidFill>
                <a:srgbClr val="0070C0"/>
              </a:solidFill>
            </a:endParaRPr>
          </a:p>
          <a:p>
            <a:pPr marL="0" indent="0" algn="ctr">
              <a:spcBef>
                <a:spcPts val="0"/>
              </a:spcBef>
              <a:buNone/>
            </a:pPr>
            <a:endParaRPr lang="en-GB" sz="2400" dirty="0"/>
          </a:p>
        </p:txBody>
      </p:sp>
    </p:spTree>
    <p:extLst>
      <p:ext uri="{BB962C8B-B14F-4D97-AF65-F5344CB8AC3E}">
        <p14:creationId xmlns:p14="http://schemas.microsoft.com/office/powerpoint/2010/main" val="1290390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622800" y="6153150"/>
            <a:ext cx="6121400" cy="19050"/>
          </a:xfrm>
          <a:prstGeom prst="rect">
            <a:avLst/>
          </a:prstGeom>
          <a:solidFill>
            <a:srgbClr val="B2ACA7"/>
          </a:solidFill>
        </p:spPr>
      </p:sp>
      <p:sp>
        <p:nvSpPr>
          <p:cNvPr id="12" name="TextBox 12"/>
          <p:cNvSpPr txBox="1"/>
          <p:nvPr/>
        </p:nvSpPr>
        <p:spPr>
          <a:xfrm>
            <a:off x="11040948" y="5948257"/>
            <a:ext cx="465252" cy="243656"/>
          </a:xfrm>
          <a:prstGeom prst="rect">
            <a:avLst/>
          </a:prstGeom>
        </p:spPr>
        <p:txBody>
          <a:bodyPr lIns="0" tIns="0" rIns="0" bIns="0" rtlCol="0" anchor="t">
            <a:spAutoFit/>
          </a:bodyPr>
          <a:lstStyle/>
          <a:p>
            <a:pPr algn="r">
              <a:lnSpc>
                <a:spcPts val="1919"/>
              </a:lnSpc>
            </a:pPr>
            <a:r>
              <a:rPr lang="pl-PL" sz="1600" dirty="0">
                <a:solidFill>
                  <a:srgbClr val="342D29"/>
                </a:solidFill>
                <a:latin typeface="Assistant Bold Bold"/>
              </a:rPr>
              <a:t>07</a:t>
            </a:r>
            <a:endParaRPr lang="en-US" sz="1600" dirty="0">
              <a:solidFill>
                <a:srgbClr val="342D29"/>
              </a:solidFill>
              <a:latin typeface="Assistant Bold Bold"/>
            </a:endParaRPr>
          </a:p>
        </p:txBody>
      </p:sp>
      <p:sp>
        <p:nvSpPr>
          <p:cNvPr id="14" name="AutoShape 14"/>
          <p:cNvSpPr/>
          <p:nvPr/>
        </p:nvSpPr>
        <p:spPr>
          <a:xfrm>
            <a:off x="740630" y="3233843"/>
            <a:ext cx="131641" cy="1270000"/>
          </a:xfrm>
          <a:prstGeom prst="rect">
            <a:avLst/>
          </a:prstGeom>
          <a:solidFill>
            <a:srgbClr val="0D8EA2"/>
          </a:solidFill>
        </p:spPr>
      </p:sp>
      <p:pic>
        <p:nvPicPr>
          <p:cNvPr id="15" name="Picture 8"/>
          <p:cNvPicPr>
            <a:picLocks noChangeAspect="1"/>
          </p:cNvPicPr>
          <p:nvPr/>
        </p:nvPicPr>
        <p:blipFill>
          <a:blip r:embed="rId3"/>
          <a:srcRect/>
          <a:stretch>
            <a:fillRect/>
          </a:stretch>
        </p:blipFill>
        <p:spPr>
          <a:xfrm>
            <a:off x="3157" y="350077"/>
            <a:ext cx="1622443" cy="792923"/>
          </a:xfrm>
          <a:prstGeom prst="rect">
            <a:avLst/>
          </a:prstGeom>
        </p:spPr>
      </p:pic>
      <p:sp>
        <p:nvSpPr>
          <p:cNvPr id="8" name="Shape 89">
            <a:extLst>
              <a:ext uri="{FF2B5EF4-FFF2-40B4-BE49-F238E27FC236}">
                <a16:creationId xmlns:a16="http://schemas.microsoft.com/office/drawing/2014/main" id="{E58C6063-10A8-4A12-99B7-BB10E1405C06}"/>
              </a:ext>
            </a:extLst>
          </p:cNvPr>
          <p:cNvSpPr txBox="1">
            <a:spLocks/>
          </p:cNvSpPr>
          <p:nvPr/>
        </p:nvSpPr>
        <p:spPr>
          <a:xfrm>
            <a:off x="1847529" y="308646"/>
            <a:ext cx="5694363" cy="600075"/>
          </a:xfrm>
          <a:prstGeom prst="rect">
            <a:avLst/>
          </a:prstGeom>
          <a:noFill/>
          <a:ln>
            <a:noFill/>
          </a:ln>
        </p:spPr>
        <p:txBody>
          <a:bodyPr spcFirstLastPara="1" vert="horz" wrap="square" lIns="0" tIns="45700" rIns="0"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933" b="1" dirty="0"/>
              <a:t>Cafeteria of</a:t>
            </a:r>
            <a:r>
              <a:rPr lang="en-GB" sz="2933" b="1" dirty="0"/>
              <a:t> Social Problems</a:t>
            </a:r>
          </a:p>
        </p:txBody>
      </p:sp>
      <p:sp>
        <p:nvSpPr>
          <p:cNvPr id="4" name="Owal 3">
            <a:extLst>
              <a:ext uri="{FF2B5EF4-FFF2-40B4-BE49-F238E27FC236}">
                <a16:creationId xmlns:a16="http://schemas.microsoft.com/office/drawing/2014/main" id="{34C9B995-F387-49E4-BF44-E0BF9F4906B0}"/>
              </a:ext>
            </a:extLst>
          </p:cNvPr>
          <p:cNvSpPr/>
          <p:nvPr/>
        </p:nvSpPr>
        <p:spPr>
          <a:xfrm>
            <a:off x="1016000" y="1495928"/>
            <a:ext cx="2743200" cy="965200"/>
          </a:xfrm>
          <a:prstGeom prst="ellipse">
            <a:avLst/>
          </a:prstGeom>
          <a:solidFill>
            <a:srgbClr val="0D8EA2"/>
          </a:solidFill>
          <a:ln>
            <a:solidFill>
              <a:srgbClr val="0D8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p>
        </p:txBody>
      </p:sp>
      <p:sp>
        <p:nvSpPr>
          <p:cNvPr id="5" name="Owal 4">
            <a:extLst>
              <a:ext uri="{FF2B5EF4-FFF2-40B4-BE49-F238E27FC236}">
                <a16:creationId xmlns:a16="http://schemas.microsoft.com/office/drawing/2014/main" id="{25162840-59BE-4185-8487-801C0B932E8D}"/>
              </a:ext>
            </a:extLst>
          </p:cNvPr>
          <p:cNvSpPr/>
          <p:nvPr/>
        </p:nvSpPr>
        <p:spPr>
          <a:xfrm>
            <a:off x="9197109" y="2214033"/>
            <a:ext cx="2597727" cy="1570567"/>
          </a:xfrm>
          <a:prstGeom prst="ellipse">
            <a:avLst/>
          </a:prstGeom>
          <a:solidFill>
            <a:srgbClr val="0D8EA2"/>
          </a:solidFill>
          <a:ln>
            <a:solidFill>
              <a:srgbClr val="0D8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p>
        </p:txBody>
      </p:sp>
      <p:sp>
        <p:nvSpPr>
          <p:cNvPr id="6" name="Owal 5">
            <a:extLst>
              <a:ext uri="{FF2B5EF4-FFF2-40B4-BE49-F238E27FC236}">
                <a16:creationId xmlns:a16="http://schemas.microsoft.com/office/drawing/2014/main" id="{0E036B30-1BED-45EE-BDB5-7F8D50241D4B}"/>
              </a:ext>
            </a:extLst>
          </p:cNvPr>
          <p:cNvSpPr/>
          <p:nvPr/>
        </p:nvSpPr>
        <p:spPr>
          <a:xfrm>
            <a:off x="6248400" y="4480752"/>
            <a:ext cx="2540000" cy="1395306"/>
          </a:xfrm>
          <a:prstGeom prst="ellipse">
            <a:avLst/>
          </a:prstGeom>
          <a:solidFill>
            <a:srgbClr val="0D8EA2"/>
          </a:solidFill>
          <a:ln>
            <a:solidFill>
              <a:srgbClr val="0D8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p>
        </p:txBody>
      </p:sp>
      <p:sp>
        <p:nvSpPr>
          <p:cNvPr id="7" name="Owal 6">
            <a:extLst>
              <a:ext uri="{FF2B5EF4-FFF2-40B4-BE49-F238E27FC236}">
                <a16:creationId xmlns:a16="http://schemas.microsoft.com/office/drawing/2014/main" id="{8092C60F-7BCD-4A86-B7E1-279C0040E938}"/>
              </a:ext>
            </a:extLst>
          </p:cNvPr>
          <p:cNvSpPr/>
          <p:nvPr/>
        </p:nvSpPr>
        <p:spPr>
          <a:xfrm>
            <a:off x="6322318" y="2210240"/>
            <a:ext cx="2371437" cy="965200"/>
          </a:xfrm>
          <a:prstGeom prst="ellipse">
            <a:avLst/>
          </a:prstGeom>
          <a:solidFill>
            <a:srgbClr val="0D8EA2"/>
          </a:solidFill>
          <a:ln>
            <a:solidFill>
              <a:srgbClr val="0D8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p>
        </p:txBody>
      </p:sp>
      <p:sp>
        <p:nvSpPr>
          <p:cNvPr id="11" name="Owal 10">
            <a:extLst>
              <a:ext uri="{FF2B5EF4-FFF2-40B4-BE49-F238E27FC236}">
                <a16:creationId xmlns:a16="http://schemas.microsoft.com/office/drawing/2014/main" id="{26FDC52C-523B-43F6-AD78-665278E08B9B}"/>
              </a:ext>
            </a:extLst>
          </p:cNvPr>
          <p:cNvSpPr/>
          <p:nvPr/>
        </p:nvSpPr>
        <p:spPr>
          <a:xfrm>
            <a:off x="3355698" y="4317304"/>
            <a:ext cx="2336800" cy="1211157"/>
          </a:xfrm>
          <a:prstGeom prst="ellipse">
            <a:avLst/>
          </a:prstGeom>
          <a:solidFill>
            <a:srgbClr val="0D8EA2"/>
          </a:solidFill>
          <a:ln>
            <a:solidFill>
              <a:srgbClr val="0D8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p>
        </p:txBody>
      </p:sp>
      <p:sp>
        <p:nvSpPr>
          <p:cNvPr id="19" name="Owal 18">
            <a:extLst>
              <a:ext uri="{FF2B5EF4-FFF2-40B4-BE49-F238E27FC236}">
                <a16:creationId xmlns:a16="http://schemas.microsoft.com/office/drawing/2014/main" id="{C0A723DB-3923-4861-A549-CEC654D0E9CB}"/>
              </a:ext>
            </a:extLst>
          </p:cNvPr>
          <p:cNvSpPr/>
          <p:nvPr/>
        </p:nvSpPr>
        <p:spPr>
          <a:xfrm>
            <a:off x="1004517" y="2798360"/>
            <a:ext cx="1879600" cy="965200"/>
          </a:xfrm>
          <a:prstGeom prst="ellipse">
            <a:avLst/>
          </a:prstGeom>
          <a:solidFill>
            <a:srgbClr val="0D8EA2"/>
          </a:solidFill>
          <a:ln>
            <a:solidFill>
              <a:srgbClr val="0D8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p>
        </p:txBody>
      </p:sp>
      <p:sp>
        <p:nvSpPr>
          <p:cNvPr id="21" name="Owal 20">
            <a:extLst>
              <a:ext uri="{FF2B5EF4-FFF2-40B4-BE49-F238E27FC236}">
                <a16:creationId xmlns:a16="http://schemas.microsoft.com/office/drawing/2014/main" id="{EF4A460A-0AC9-42FC-96D1-05EBB22F9698}"/>
              </a:ext>
            </a:extLst>
          </p:cNvPr>
          <p:cNvSpPr/>
          <p:nvPr/>
        </p:nvSpPr>
        <p:spPr>
          <a:xfrm>
            <a:off x="3457286" y="2593621"/>
            <a:ext cx="2401455" cy="1267647"/>
          </a:xfrm>
          <a:prstGeom prst="ellipse">
            <a:avLst/>
          </a:prstGeom>
          <a:solidFill>
            <a:srgbClr val="0D8EA2"/>
          </a:solidFill>
          <a:ln>
            <a:solidFill>
              <a:srgbClr val="0D8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p>
        </p:txBody>
      </p:sp>
      <p:sp>
        <p:nvSpPr>
          <p:cNvPr id="23" name="Owal 22">
            <a:extLst>
              <a:ext uri="{FF2B5EF4-FFF2-40B4-BE49-F238E27FC236}">
                <a16:creationId xmlns:a16="http://schemas.microsoft.com/office/drawing/2014/main" id="{DAE55F09-3103-4C35-9C90-7E7A746FA646}"/>
              </a:ext>
            </a:extLst>
          </p:cNvPr>
          <p:cNvSpPr/>
          <p:nvPr/>
        </p:nvSpPr>
        <p:spPr>
          <a:xfrm>
            <a:off x="4470400" y="1248833"/>
            <a:ext cx="1879600" cy="965200"/>
          </a:xfrm>
          <a:prstGeom prst="ellipse">
            <a:avLst/>
          </a:prstGeom>
          <a:solidFill>
            <a:srgbClr val="0D8EA2"/>
          </a:solidFill>
          <a:ln>
            <a:solidFill>
              <a:srgbClr val="0D8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p>
        </p:txBody>
      </p:sp>
      <p:sp>
        <p:nvSpPr>
          <p:cNvPr id="25" name="Owal 24">
            <a:extLst>
              <a:ext uri="{FF2B5EF4-FFF2-40B4-BE49-F238E27FC236}">
                <a16:creationId xmlns:a16="http://schemas.microsoft.com/office/drawing/2014/main" id="{865288A8-6674-4750-9056-10D4A7091DA1}"/>
              </a:ext>
            </a:extLst>
          </p:cNvPr>
          <p:cNvSpPr/>
          <p:nvPr/>
        </p:nvSpPr>
        <p:spPr>
          <a:xfrm>
            <a:off x="7097889" y="962891"/>
            <a:ext cx="3251200" cy="965200"/>
          </a:xfrm>
          <a:prstGeom prst="ellipse">
            <a:avLst/>
          </a:prstGeom>
          <a:solidFill>
            <a:srgbClr val="0D8EA2"/>
          </a:solidFill>
          <a:ln>
            <a:solidFill>
              <a:srgbClr val="0D8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p>
        </p:txBody>
      </p:sp>
      <p:sp>
        <p:nvSpPr>
          <p:cNvPr id="27" name="Owal 26">
            <a:extLst>
              <a:ext uri="{FF2B5EF4-FFF2-40B4-BE49-F238E27FC236}">
                <a16:creationId xmlns:a16="http://schemas.microsoft.com/office/drawing/2014/main" id="{43FEAAE3-7A7B-4A42-9D1A-9831292D5BCA}"/>
              </a:ext>
            </a:extLst>
          </p:cNvPr>
          <p:cNvSpPr/>
          <p:nvPr/>
        </p:nvSpPr>
        <p:spPr>
          <a:xfrm>
            <a:off x="9197109" y="4219973"/>
            <a:ext cx="2336800" cy="1376015"/>
          </a:xfrm>
          <a:prstGeom prst="ellipse">
            <a:avLst/>
          </a:prstGeom>
          <a:solidFill>
            <a:srgbClr val="0D8EA2"/>
          </a:solidFill>
          <a:ln>
            <a:solidFill>
              <a:srgbClr val="0D8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p>
        </p:txBody>
      </p:sp>
      <p:sp>
        <p:nvSpPr>
          <p:cNvPr id="29" name="Owal 28">
            <a:extLst>
              <a:ext uri="{FF2B5EF4-FFF2-40B4-BE49-F238E27FC236}">
                <a16:creationId xmlns:a16="http://schemas.microsoft.com/office/drawing/2014/main" id="{D1D5C232-E9EA-48BA-A1BB-A3A92CE197DC}"/>
              </a:ext>
            </a:extLst>
          </p:cNvPr>
          <p:cNvSpPr/>
          <p:nvPr/>
        </p:nvSpPr>
        <p:spPr>
          <a:xfrm>
            <a:off x="513773" y="5179961"/>
            <a:ext cx="2743200" cy="1269999"/>
          </a:xfrm>
          <a:prstGeom prst="ellipse">
            <a:avLst/>
          </a:prstGeom>
          <a:solidFill>
            <a:srgbClr val="0D8EA2"/>
          </a:solidFill>
          <a:ln>
            <a:solidFill>
              <a:srgbClr val="0D8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p>
        </p:txBody>
      </p:sp>
      <p:sp>
        <p:nvSpPr>
          <p:cNvPr id="30" name="pole tekstowe 29">
            <a:extLst>
              <a:ext uri="{FF2B5EF4-FFF2-40B4-BE49-F238E27FC236}">
                <a16:creationId xmlns:a16="http://schemas.microsoft.com/office/drawing/2014/main" id="{ABBB8627-E8D3-49C9-80A1-D5099A3EE159}"/>
              </a:ext>
            </a:extLst>
          </p:cNvPr>
          <p:cNvSpPr txBox="1"/>
          <p:nvPr/>
        </p:nvSpPr>
        <p:spPr>
          <a:xfrm>
            <a:off x="1317914" y="1753878"/>
            <a:ext cx="2139373" cy="502766"/>
          </a:xfrm>
          <a:prstGeom prst="rect">
            <a:avLst/>
          </a:prstGeom>
          <a:noFill/>
        </p:spPr>
        <p:txBody>
          <a:bodyPr wrap="square" rtlCol="0">
            <a:spAutoFit/>
          </a:bodyPr>
          <a:lstStyle/>
          <a:p>
            <a:pPr algn="ctr"/>
            <a:r>
              <a:rPr lang="pl-PL" sz="2667" dirty="0" err="1">
                <a:solidFill>
                  <a:schemeClr val="bg1"/>
                </a:solidFill>
              </a:rPr>
              <a:t>Homelessness</a:t>
            </a:r>
            <a:endParaRPr lang="pl-PL" sz="2667" dirty="0">
              <a:solidFill>
                <a:schemeClr val="bg1"/>
              </a:solidFill>
            </a:endParaRPr>
          </a:p>
        </p:txBody>
      </p:sp>
      <p:sp>
        <p:nvSpPr>
          <p:cNvPr id="33" name="pole tekstowe 32">
            <a:extLst>
              <a:ext uri="{FF2B5EF4-FFF2-40B4-BE49-F238E27FC236}">
                <a16:creationId xmlns:a16="http://schemas.microsoft.com/office/drawing/2014/main" id="{396F14F7-73B8-49CB-A5FA-9615482AB4F3}"/>
              </a:ext>
            </a:extLst>
          </p:cNvPr>
          <p:cNvSpPr txBox="1"/>
          <p:nvPr/>
        </p:nvSpPr>
        <p:spPr>
          <a:xfrm>
            <a:off x="4546600" y="1533594"/>
            <a:ext cx="1727200" cy="461665"/>
          </a:xfrm>
          <a:prstGeom prst="rect">
            <a:avLst/>
          </a:prstGeom>
          <a:noFill/>
        </p:spPr>
        <p:txBody>
          <a:bodyPr wrap="square" rtlCol="0">
            <a:spAutoFit/>
          </a:bodyPr>
          <a:lstStyle/>
          <a:p>
            <a:pPr algn="ctr"/>
            <a:r>
              <a:rPr lang="pl-PL" sz="2400" dirty="0" err="1">
                <a:solidFill>
                  <a:schemeClr val="bg1"/>
                </a:solidFill>
              </a:rPr>
              <a:t>Illiteracy</a:t>
            </a:r>
            <a:endParaRPr lang="pl-PL" sz="2400" dirty="0">
              <a:solidFill>
                <a:schemeClr val="bg1"/>
              </a:solidFill>
            </a:endParaRPr>
          </a:p>
        </p:txBody>
      </p:sp>
      <p:sp>
        <p:nvSpPr>
          <p:cNvPr id="3" name="pole tekstowe 2">
            <a:extLst>
              <a:ext uri="{FF2B5EF4-FFF2-40B4-BE49-F238E27FC236}">
                <a16:creationId xmlns:a16="http://schemas.microsoft.com/office/drawing/2014/main" id="{4B5D7022-271A-4933-96FF-D53A1F925F09}"/>
              </a:ext>
            </a:extLst>
          </p:cNvPr>
          <p:cNvSpPr txBox="1"/>
          <p:nvPr/>
        </p:nvSpPr>
        <p:spPr>
          <a:xfrm>
            <a:off x="7363635" y="1074871"/>
            <a:ext cx="2719708" cy="748795"/>
          </a:xfrm>
          <a:prstGeom prst="rect">
            <a:avLst/>
          </a:prstGeom>
          <a:noFill/>
        </p:spPr>
        <p:txBody>
          <a:bodyPr wrap="square" rtlCol="0">
            <a:spAutoFit/>
          </a:bodyPr>
          <a:lstStyle/>
          <a:p>
            <a:pPr algn="ctr"/>
            <a:r>
              <a:rPr lang="pl-PL" sz="2133" dirty="0" err="1">
                <a:solidFill>
                  <a:schemeClr val="bg1"/>
                </a:solidFill>
              </a:rPr>
              <a:t>Unemployment</a:t>
            </a:r>
            <a:r>
              <a:rPr lang="pl-PL" sz="2133" dirty="0">
                <a:solidFill>
                  <a:schemeClr val="bg1"/>
                </a:solidFill>
              </a:rPr>
              <a:t> </a:t>
            </a:r>
            <a:r>
              <a:rPr lang="pl-PL" sz="2133" dirty="0" err="1">
                <a:solidFill>
                  <a:schemeClr val="bg1"/>
                </a:solidFill>
              </a:rPr>
              <a:t>among</a:t>
            </a:r>
            <a:r>
              <a:rPr lang="pl-PL" sz="2133" dirty="0">
                <a:solidFill>
                  <a:schemeClr val="bg1"/>
                </a:solidFill>
              </a:rPr>
              <a:t> ex-</a:t>
            </a:r>
            <a:r>
              <a:rPr lang="pl-PL" sz="2133" dirty="0" err="1">
                <a:solidFill>
                  <a:schemeClr val="bg1"/>
                </a:solidFill>
              </a:rPr>
              <a:t>convicts</a:t>
            </a:r>
            <a:endParaRPr lang="pl-PL" sz="2133" dirty="0">
              <a:solidFill>
                <a:schemeClr val="bg1"/>
              </a:solidFill>
            </a:endParaRPr>
          </a:p>
        </p:txBody>
      </p:sp>
      <p:sp>
        <p:nvSpPr>
          <p:cNvPr id="9" name="pole tekstowe 8">
            <a:extLst>
              <a:ext uri="{FF2B5EF4-FFF2-40B4-BE49-F238E27FC236}">
                <a16:creationId xmlns:a16="http://schemas.microsoft.com/office/drawing/2014/main" id="{AAACE54E-E07E-4D37-B749-5AF56B4C84C0}"/>
              </a:ext>
            </a:extLst>
          </p:cNvPr>
          <p:cNvSpPr txBox="1"/>
          <p:nvPr/>
        </p:nvSpPr>
        <p:spPr>
          <a:xfrm>
            <a:off x="1207717" y="2865461"/>
            <a:ext cx="1473200" cy="830997"/>
          </a:xfrm>
          <a:prstGeom prst="rect">
            <a:avLst/>
          </a:prstGeom>
          <a:noFill/>
        </p:spPr>
        <p:txBody>
          <a:bodyPr wrap="square" rtlCol="0">
            <a:spAutoFit/>
          </a:bodyPr>
          <a:lstStyle/>
          <a:p>
            <a:pPr algn="ctr"/>
            <a:r>
              <a:rPr lang="pl-PL" sz="2400" dirty="0" err="1">
                <a:solidFill>
                  <a:schemeClr val="bg1"/>
                </a:solidFill>
              </a:rPr>
              <a:t>Domestic</a:t>
            </a:r>
            <a:r>
              <a:rPr lang="pl-PL" sz="2400" dirty="0">
                <a:solidFill>
                  <a:schemeClr val="bg1"/>
                </a:solidFill>
              </a:rPr>
              <a:t> </a:t>
            </a:r>
            <a:r>
              <a:rPr lang="pl-PL" sz="2400" dirty="0" err="1">
                <a:solidFill>
                  <a:schemeClr val="bg1"/>
                </a:solidFill>
              </a:rPr>
              <a:t>violence</a:t>
            </a:r>
            <a:endParaRPr lang="pl-PL" sz="2400" dirty="0">
              <a:solidFill>
                <a:schemeClr val="bg1"/>
              </a:solidFill>
            </a:endParaRPr>
          </a:p>
        </p:txBody>
      </p:sp>
      <p:sp>
        <p:nvSpPr>
          <p:cNvPr id="10" name="pole tekstowe 9">
            <a:extLst>
              <a:ext uri="{FF2B5EF4-FFF2-40B4-BE49-F238E27FC236}">
                <a16:creationId xmlns:a16="http://schemas.microsoft.com/office/drawing/2014/main" id="{6E337BE0-3A2B-4D71-883D-C7C83F5C1F0C}"/>
              </a:ext>
            </a:extLst>
          </p:cNvPr>
          <p:cNvSpPr txBox="1"/>
          <p:nvPr/>
        </p:nvSpPr>
        <p:spPr>
          <a:xfrm>
            <a:off x="3515463" y="2798360"/>
            <a:ext cx="2303501" cy="1015663"/>
          </a:xfrm>
          <a:prstGeom prst="rect">
            <a:avLst/>
          </a:prstGeom>
          <a:noFill/>
        </p:spPr>
        <p:txBody>
          <a:bodyPr wrap="square" rtlCol="0">
            <a:spAutoFit/>
          </a:bodyPr>
          <a:lstStyle/>
          <a:p>
            <a:pPr algn="ctr"/>
            <a:r>
              <a:rPr lang="pl-PL" sz="2000" dirty="0" err="1">
                <a:solidFill>
                  <a:schemeClr val="bg1"/>
                </a:solidFill>
              </a:rPr>
              <a:t>Social</a:t>
            </a:r>
            <a:r>
              <a:rPr lang="pl-PL" sz="2000" dirty="0">
                <a:solidFill>
                  <a:schemeClr val="bg1"/>
                </a:solidFill>
              </a:rPr>
              <a:t> </a:t>
            </a:r>
            <a:r>
              <a:rPr lang="pl-PL" sz="2000" dirty="0" err="1">
                <a:solidFill>
                  <a:schemeClr val="bg1"/>
                </a:solidFill>
              </a:rPr>
              <a:t>exclusion</a:t>
            </a:r>
            <a:r>
              <a:rPr lang="pl-PL" sz="2000" dirty="0">
                <a:solidFill>
                  <a:schemeClr val="bg1"/>
                </a:solidFill>
              </a:rPr>
              <a:t> of </a:t>
            </a:r>
            <a:r>
              <a:rPr lang="pl-PL" sz="2000" dirty="0" err="1">
                <a:solidFill>
                  <a:schemeClr val="bg1"/>
                </a:solidFill>
              </a:rPr>
              <a:t>people</a:t>
            </a:r>
            <a:r>
              <a:rPr lang="pl-PL" sz="2000" dirty="0">
                <a:solidFill>
                  <a:schemeClr val="bg1"/>
                </a:solidFill>
              </a:rPr>
              <a:t> with </a:t>
            </a:r>
            <a:r>
              <a:rPr lang="pl-PL" sz="2000" dirty="0" err="1">
                <a:solidFill>
                  <a:schemeClr val="bg1"/>
                </a:solidFill>
              </a:rPr>
              <a:t>disabilities</a:t>
            </a:r>
            <a:endParaRPr lang="pl-PL" sz="2000" dirty="0">
              <a:solidFill>
                <a:schemeClr val="bg1"/>
              </a:solidFill>
            </a:endParaRPr>
          </a:p>
        </p:txBody>
      </p:sp>
      <p:sp>
        <p:nvSpPr>
          <p:cNvPr id="13" name="pole tekstowe 12">
            <a:extLst>
              <a:ext uri="{FF2B5EF4-FFF2-40B4-BE49-F238E27FC236}">
                <a16:creationId xmlns:a16="http://schemas.microsoft.com/office/drawing/2014/main" id="{B808452A-4609-4A76-A111-5A0FF50131C5}"/>
              </a:ext>
            </a:extLst>
          </p:cNvPr>
          <p:cNvSpPr txBox="1"/>
          <p:nvPr/>
        </p:nvSpPr>
        <p:spPr>
          <a:xfrm>
            <a:off x="6362095" y="2427833"/>
            <a:ext cx="2371436" cy="461665"/>
          </a:xfrm>
          <a:prstGeom prst="rect">
            <a:avLst/>
          </a:prstGeom>
          <a:noFill/>
        </p:spPr>
        <p:txBody>
          <a:bodyPr wrap="square" rtlCol="0">
            <a:spAutoFit/>
          </a:bodyPr>
          <a:lstStyle/>
          <a:p>
            <a:pPr algn="ctr"/>
            <a:r>
              <a:rPr lang="pl-PL" sz="2400" dirty="0">
                <a:solidFill>
                  <a:schemeClr val="bg1"/>
                </a:solidFill>
              </a:rPr>
              <a:t>Lack of </a:t>
            </a:r>
            <a:r>
              <a:rPr lang="pl-PL" sz="2400" dirty="0" err="1">
                <a:solidFill>
                  <a:schemeClr val="bg1"/>
                </a:solidFill>
              </a:rPr>
              <a:t>education</a:t>
            </a:r>
            <a:endParaRPr lang="pl-PL" sz="2400" dirty="0">
              <a:solidFill>
                <a:schemeClr val="bg1"/>
              </a:solidFill>
            </a:endParaRPr>
          </a:p>
        </p:txBody>
      </p:sp>
      <p:sp>
        <p:nvSpPr>
          <p:cNvPr id="16" name="pole tekstowe 15">
            <a:extLst>
              <a:ext uri="{FF2B5EF4-FFF2-40B4-BE49-F238E27FC236}">
                <a16:creationId xmlns:a16="http://schemas.microsoft.com/office/drawing/2014/main" id="{0D47B0B7-44E9-4890-8750-5405F3F7D97E}"/>
              </a:ext>
            </a:extLst>
          </p:cNvPr>
          <p:cNvSpPr txBox="1"/>
          <p:nvPr/>
        </p:nvSpPr>
        <p:spPr>
          <a:xfrm>
            <a:off x="3665682" y="4507871"/>
            <a:ext cx="1676400" cy="830997"/>
          </a:xfrm>
          <a:prstGeom prst="rect">
            <a:avLst/>
          </a:prstGeom>
          <a:noFill/>
        </p:spPr>
        <p:txBody>
          <a:bodyPr wrap="square" rtlCol="0">
            <a:spAutoFit/>
          </a:bodyPr>
          <a:lstStyle/>
          <a:p>
            <a:pPr algn="ctr"/>
            <a:r>
              <a:rPr lang="pl-PL" sz="2400" dirty="0" err="1">
                <a:solidFill>
                  <a:schemeClr val="bg1"/>
                </a:solidFill>
              </a:rPr>
              <a:t>Drug</a:t>
            </a:r>
            <a:r>
              <a:rPr lang="pl-PL" sz="2400" dirty="0">
                <a:solidFill>
                  <a:schemeClr val="bg1"/>
                </a:solidFill>
              </a:rPr>
              <a:t> </a:t>
            </a:r>
            <a:r>
              <a:rPr lang="pl-PL" sz="2400" dirty="0" err="1">
                <a:solidFill>
                  <a:schemeClr val="bg1"/>
                </a:solidFill>
              </a:rPr>
              <a:t>addiction</a:t>
            </a:r>
            <a:endParaRPr lang="pl-PL" sz="2400" dirty="0">
              <a:solidFill>
                <a:schemeClr val="bg1"/>
              </a:solidFill>
            </a:endParaRPr>
          </a:p>
        </p:txBody>
      </p:sp>
      <p:sp>
        <p:nvSpPr>
          <p:cNvPr id="17" name="pole tekstowe 16">
            <a:extLst>
              <a:ext uri="{FF2B5EF4-FFF2-40B4-BE49-F238E27FC236}">
                <a16:creationId xmlns:a16="http://schemas.microsoft.com/office/drawing/2014/main" id="{EBCB5F3A-E6FA-4330-9C52-313A57113EC8}"/>
              </a:ext>
            </a:extLst>
          </p:cNvPr>
          <p:cNvSpPr txBox="1"/>
          <p:nvPr/>
        </p:nvSpPr>
        <p:spPr>
          <a:xfrm>
            <a:off x="701354" y="5370060"/>
            <a:ext cx="2292350" cy="830997"/>
          </a:xfrm>
          <a:prstGeom prst="rect">
            <a:avLst/>
          </a:prstGeom>
          <a:noFill/>
        </p:spPr>
        <p:txBody>
          <a:bodyPr wrap="square" rtlCol="0">
            <a:spAutoFit/>
          </a:bodyPr>
          <a:lstStyle/>
          <a:p>
            <a:pPr algn="ctr"/>
            <a:r>
              <a:rPr lang="pl-PL" sz="2400" dirty="0" err="1">
                <a:solidFill>
                  <a:schemeClr val="bg1"/>
                </a:solidFill>
              </a:rPr>
              <a:t>Women</a:t>
            </a:r>
            <a:r>
              <a:rPr lang="pl-PL" sz="2400" dirty="0">
                <a:solidFill>
                  <a:schemeClr val="bg1"/>
                </a:solidFill>
              </a:rPr>
              <a:t> </a:t>
            </a:r>
            <a:r>
              <a:rPr lang="pl-PL" sz="2400" dirty="0" err="1">
                <a:solidFill>
                  <a:schemeClr val="bg1"/>
                </a:solidFill>
              </a:rPr>
              <a:t>empowerment</a:t>
            </a:r>
            <a:endParaRPr lang="pl-PL" sz="2400" dirty="0">
              <a:solidFill>
                <a:schemeClr val="bg1"/>
              </a:solidFill>
            </a:endParaRPr>
          </a:p>
        </p:txBody>
      </p:sp>
      <p:sp>
        <p:nvSpPr>
          <p:cNvPr id="18" name="pole tekstowe 17">
            <a:extLst>
              <a:ext uri="{FF2B5EF4-FFF2-40B4-BE49-F238E27FC236}">
                <a16:creationId xmlns:a16="http://schemas.microsoft.com/office/drawing/2014/main" id="{A940587D-F39F-4266-B714-0412BD2FFD9C}"/>
              </a:ext>
            </a:extLst>
          </p:cNvPr>
          <p:cNvSpPr txBox="1"/>
          <p:nvPr/>
        </p:nvSpPr>
        <p:spPr>
          <a:xfrm>
            <a:off x="9423400" y="2503814"/>
            <a:ext cx="2171058" cy="830997"/>
          </a:xfrm>
          <a:prstGeom prst="rect">
            <a:avLst/>
          </a:prstGeom>
          <a:noFill/>
        </p:spPr>
        <p:txBody>
          <a:bodyPr wrap="square" rtlCol="0">
            <a:spAutoFit/>
          </a:bodyPr>
          <a:lstStyle/>
          <a:p>
            <a:pPr algn="ctr"/>
            <a:r>
              <a:rPr lang="pl-PL" sz="2400" dirty="0">
                <a:solidFill>
                  <a:schemeClr val="bg1"/>
                </a:solidFill>
              </a:rPr>
              <a:t>Senior </a:t>
            </a:r>
            <a:r>
              <a:rPr lang="pl-PL" sz="2400" dirty="0" err="1">
                <a:solidFill>
                  <a:schemeClr val="bg1"/>
                </a:solidFill>
              </a:rPr>
              <a:t>unemployment</a:t>
            </a:r>
            <a:endParaRPr lang="pl-PL" sz="2400" dirty="0">
              <a:solidFill>
                <a:schemeClr val="bg1"/>
              </a:solidFill>
            </a:endParaRPr>
          </a:p>
        </p:txBody>
      </p:sp>
      <p:sp>
        <p:nvSpPr>
          <p:cNvPr id="20" name="pole tekstowe 19">
            <a:extLst>
              <a:ext uri="{FF2B5EF4-FFF2-40B4-BE49-F238E27FC236}">
                <a16:creationId xmlns:a16="http://schemas.microsoft.com/office/drawing/2014/main" id="{A5D39BE6-F465-40A1-949C-0758E1BCA221}"/>
              </a:ext>
            </a:extLst>
          </p:cNvPr>
          <p:cNvSpPr txBox="1"/>
          <p:nvPr/>
        </p:nvSpPr>
        <p:spPr>
          <a:xfrm>
            <a:off x="6498315" y="4778295"/>
            <a:ext cx="2059577" cy="830997"/>
          </a:xfrm>
          <a:prstGeom prst="rect">
            <a:avLst/>
          </a:prstGeom>
          <a:noFill/>
        </p:spPr>
        <p:txBody>
          <a:bodyPr wrap="square" rtlCol="0">
            <a:spAutoFit/>
          </a:bodyPr>
          <a:lstStyle/>
          <a:p>
            <a:pPr algn="ctr"/>
            <a:r>
              <a:rPr lang="pl-PL" sz="2400" dirty="0" err="1">
                <a:solidFill>
                  <a:schemeClr val="bg1"/>
                </a:solidFill>
              </a:rPr>
              <a:t>Disempowered</a:t>
            </a:r>
            <a:r>
              <a:rPr lang="pl-PL" sz="2400" dirty="0">
                <a:solidFill>
                  <a:schemeClr val="bg1"/>
                </a:solidFill>
              </a:rPr>
              <a:t> </a:t>
            </a:r>
            <a:r>
              <a:rPr lang="pl-PL" sz="2400" dirty="0" err="1">
                <a:solidFill>
                  <a:schemeClr val="bg1"/>
                </a:solidFill>
              </a:rPr>
              <a:t>communities</a:t>
            </a:r>
            <a:endParaRPr lang="pl-PL" sz="2400" dirty="0">
              <a:solidFill>
                <a:schemeClr val="bg1"/>
              </a:solidFill>
            </a:endParaRPr>
          </a:p>
        </p:txBody>
      </p:sp>
      <p:sp>
        <p:nvSpPr>
          <p:cNvPr id="22" name="pole tekstowe 21">
            <a:extLst>
              <a:ext uri="{FF2B5EF4-FFF2-40B4-BE49-F238E27FC236}">
                <a16:creationId xmlns:a16="http://schemas.microsoft.com/office/drawing/2014/main" id="{DDAFA968-1A7C-47E4-81ED-98FC05EC8880}"/>
              </a:ext>
            </a:extLst>
          </p:cNvPr>
          <p:cNvSpPr txBox="1"/>
          <p:nvPr/>
        </p:nvSpPr>
        <p:spPr>
          <a:xfrm>
            <a:off x="9423400" y="4480752"/>
            <a:ext cx="1854200" cy="830997"/>
          </a:xfrm>
          <a:prstGeom prst="rect">
            <a:avLst/>
          </a:prstGeom>
          <a:noFill/>
        </p:spPr>
        <p:txBody>
          <a:bodyPr wrap="square" rtlCol="0">
            <a:spAutoFit/>
          </a:bodyPr>
          <a:lstStyle/>
          <a:p>
            <a:pPr algn="ctr"/>
            <a:r>
              <a:rPr lang="pl-PL" sz="2400" dirty="0" err="1">
                <a:solidFill>
                  <a:schemeClr val="bg1"/>
                </a:solidFill>
              </a:rPr>
              <a:t>Indigenous</a:t>
            </a:r>
            <a:r>
              <a:rPr lang="pl-PL" sz="2400" dirty="0">
                <a:solidFill>
                  <a:schemeClr val="bg1"/>
                </a:solidFill>
              </a:rPr>
              <a:t> </a:t>
            </a:r>
            <a:r>
              <a:rPr lang="pl-PL" sz="2400" dirty="0" err="1">
                <a:solidFill>
                  <a:schemeClr val="bg1"/>
                </a:solidFill>
              </a:rPr>
              <a:t>people</a:t>
            </a:r>
            <a:r>
              <a:rPr lang="pl-PL" sz="2400" dirty="0">
                <a:solidFill>
                  <a:schemeClr val="bg1"/>
                </a:solidFill>
              </a:rPr>
              <a:t> </a:t>
            </a:r>
            <a:r>
              <a:rPr lang="pl-PL" sz="2400" dirty="0" err="1">
                <a:solidFill>
                  <a:schemeClr val="bg1"/>
                </a:solidFill>
              </a:rPr>
              <a:t>rights</a:t>
            </a:r>
            <a:endParaRPr lang="pl-PL" sz="2400" dirty="0">
              <a:solidFill>
                <a:schemeClr val="bg1"/>
              </a:solidFill>
            </a:endParaRPr>
          </a:p>
        </p:txBody>
      </p:sp>
      <p:pic>
        <p:nvPicPr>
          <p:cNvPr id="24" name="Obraz 23"/>
          <p:cNvPicPr>
            <a:picLocks noChangeAspect="1"/>
          </p:cNvPicPr>
          <p:nvPr/>
        </p:nvPicPr>
        <p:blipFill>
          <a:blip r:embed="rId4"/>
          <a:stretch>
            <a:fillRect/>
          </a:stretch>
        </p:blipFill>
        <p:spPr>
          <a:xfrm>
            <a:off x="6879328" y="3356535"/>
            <a:ext cx="2383743" cy="975445"/>
          </a:xfrm>
          <a:prstGeom prst="rect">
            <a:avLst/>
          </a:prstGeom>
        </p:spPr>
      </p:pic>
      <p:sp>
        <p:nvSpPr>
          <p:cNvPr id="26" name="pole tekstowe 25"/>
          <p:cNvSpPr txBox="1"/>
          <p:nvPr/>
        </p:nvSpPr>
        <p:spPr>
          <a:xfrm>
            <a:off x="6972648" y="3641080"/>
            <a:ext cx="2407748" cy="400110"/>
          </a:xfrm>
          <a:prstGeom prst="rect">
            <a:avLst/>
          </a:prstGeom>
          <a:noFill/>
        </p:spPr>
        <p:txBody>
          <a:bodyPr wrap="square" rtlCol="0">
            <a:spAutoFit/>
          </a:bodyPr>
          <a:lstStyle/>
          <a:p>
            <a:r>
              <a:rPr lang="pl-PL" sz="2000" dirty="0" err="1">
                <a:solidFill>
                  <a:schemeClr val="bg1"/>
                </a:solidFill>
              </a:rPr>
              <a:t>Teenage</a:t>
            </a:r>
            <a:r>
              <a:rPr lang="pl-PL" sz="2000" dirty="0">
                <a:solidFill>
                  <a:schemeClr val="bg1"/>
                </a:solidFill>
              </a:rPr>
              <a:t> </a:t>
            </a:r>
            <a:r>
              <a:rPr lang="pl-PL" sz="2000" dirty="0" err="1">
                <a:solidFill>
                  <a:schemeClr val="bg1"/>
                </a:solidFill>
              </a:rPr>
              <a:t>pregnancy</a:t>
            </a:r>
            <a:endParaRPr lang="pl-PL" sz="2000" dirty="0">
              <a:solidFill>
                <a:schemeClr val="bg1"/>
              </a:solidFill>
            </a:endParaRPr>
          </a:p>
        </p:txBody>
      </p:sp>
      <p:pic>
        <p:nvPicPr>
          <p:cNvPr id="28" name="Obraz 27"/>
          <p:cNvPicPr>
            <a:picLocks noChangeAspect="1"/>
          </p:cNvPicPr>
          <p:nvPr/>
        </p:nvPicPr>
        <p:blipFill>
          <a:blip r:embed="rId4"/>
          <a:stretch>
            <a:fillRect/>
          </a:stretch>
        </p:blipFill>
        <p:spPr>
          <a:xfrm>
            <a:off x="1133917" y="3886557"/>
            <a:ext cx="2383743" cy="975445"/>
          </a:xfrm>
          <a:prstGeom prst="rect">
            <a:avLst/>
          </a:prstGeom>
        </p:spPr>
      </p:pic>
      <p:sp>
        <p:nvSpPr>
          <p:cNvPr id="31" name="pole tekstowe 30"/>
          <p:cNvSpPr txBox="1"/>
          <p:nvPr/>
        </p:nvSpPr>
        <p:spPr>
          <a:xfrm>
            <a:off x="1351280" y="4049410"/>
            <a:ext cx="1887093" cy="646331"/>
          </a:xfrm>
          <a:prstGeom prst="rect">
            <a:avLst/>
          </a:prstGeom>
          <a:noFill/>
        </p:spPr>
        <p:txBody>
          <a:bodyPr wrap="square" rtlCol="0">
            <a:spAutoFit/>
          </a:bodyPr>
          <a:lstStyle/>
          <a:p>
            <a:pPr algn="ctr"/>
            <a:r>
              <a:rPr lang="pl-PL" dirty="0" err="1">
                <a:solidFill>
                  <a:schemeClr val="bg1"/>
                </a:solidFill>
              </a:rPr>
              <a:t>Racial</a:t>
            </a:r>
            <a:r>
              <a:rPr lang="pl-PL" dirty="0">
                <a:solidFill>
                  <a:schemeClr val="bg1"/>
                </a:solidFill>
              </a:rPr>
              <a:t> </a:t>
            </a:r>
            <a:r>
              <a:rPr lang="pl-PL" dirty="0" err="1">
                <a:solidFill>
                  <a:schemeClr val="bg1"/>
                </a:solidFill>
              </a:rPr>
              <a:t>discrimination</a:t>
            </a:r>
            <a:endParaRPr lang="pl-PL" dirty="0">
              <a:solidFill>
                <a:schemeClr val="bg1"/>
              </a:solidFill>
            </a:endParaRPr>
          </a:p>
        </p:txBody>
      </p:sp>
    </p:spTree>
    <p:extLst>
      <p:ext uri="{BB962C8B-B14F-4D97-AF65-F5344CB8AC3E}">
        <p14:creationId xmlns:p14="http://schemas.microsoft.com/office/powerpoint/2010/main" val="422310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622800" y="6153150"/>
            <a:ext cx="6121400" cy="19050"/>
          </a:xfrm>
          <a:prstGeom prst="rect">
            <a:avLst/>
          </a:prstGeom>
          <a:solidFill>
            <a:srgbClr val="B2ACA7"/>
          </a:solidFill>
        </p:spPr>
      </p:sp>
      <p:sp>
        <p:nvSpPr>
          <p:cNvPr id="3" name="AutoShape 3"/>
          <p:cNvSpPr/>
          <p:nvPr/>
        </p:nvSpPr>
        <p:spPr>
          <a:xfrm>
            <a:off x="1625600" y="0"/>
            <a:ext cx="4064000" cy="6858000"/>
          </a:xfrm>
          <a:prstGeom prst="rect">
            <a:avLst/>
          </a:prstGeom>
          <a:solidFill>
            <a:srgbClr val="0D8EA2"/>
          </a:solidFill>
        </p:spPr>
      </p:sp>
      <p:sp>
        <p:nvSpPr>
          <p:cNvPr id="4" name="TextBox 4"/>
          <p:cNvSpPr txBox="1"/>
          <p:nvPr/>
        </p:nvSpPr>
        <p:spPr>
          <a:xfrm>
            <a:off x="1803400" y="1454101"/>
            <a:ext cx="3708400" cy="1892056"/>
          </a:xfrm>
          <a:prstGeom prst="rect">
            <a:avLst/>
          </a:prstGeom>
        </p:spPr>
        <p:txBody>
          <a:bodyPr wrap="square" lIns="0" tIns="0" rIns="0" bIns="0" rtlCol="0" anchor="t">
            <a:spAutoFit/>
          </a:bodyPr>
          <a:lstStyle/>
          <a:p>
            <a:pPr>
              <a:lnSpc>
                <a:spcPts val="5120"/>
              </a:lnSpc>
            </a:pPr>
            <a:r>
              <a:rPr lang="pl-PL" sz="3200" spc="43" dirty="0" err="1">
                <a:solidFill>
                  <a:schemeClr val="bg1"/>
                </a:solidFill>
                <a:latin typeface="Assistant Bold"/>
              </a:rPr>
              <a:t>Identifying</a:t>
            </a:r>
            <a:r>
              <a:rPr lang="pl-PL" sz="3200" spc="43" dirty="0">
                <a:solidFill>
                  <a:schemeClr val="bg1"/>
                </a:solidFill>
                <a:latin typeface="Assistant Bold"/>
              </a:rPr>
              <a:t> and </a:t>
            </a:r>
            <a:r>
              <a:rPr lang="pl-PL" sz="3200" spc="43" dirty="0" err="1">
                <a:solidFill>
                  <a:schemeClr val="bg1"/>
                </a:solidFill>
                <a:latin typeface="Assistant Bold"/>
              </a:rPr>
              <a:t>mapping</a:t>
            </a:r>
            <a:r>
              <a:rPr lang="pl-PL" sz="3200" spc="43" dirty="0">
                <a:solidFill>
                  <a:schemeClr val="bg1"/>
                </a:solidFill>
                <a:latin typeface="Assistant Bold"/>
              </a:rPr>
              <a:t> </a:t>
            </a:r>
            <a:r>
              <a:rPr lang="pl-PL" sz="3200" spc="43" dirty="0" err="1">
                <a:solidFill>
                  <a:schemeClr val="bg1"/>
                </a:solidFill>
                <a:latin typeface="Assistant Bold"/>
              </a:rPr>
              <a:t>social</a:t>
            </a:r>
            <a:r>
              <a:rPr lang="pl-PL" sz="3200" spc="43" dirty="0">
                <a:solidFill>
                  <a:schemeClr val="bg1"/>
                </a:solidFill>
                <a:latin typeface="Assistant Bold"/>
              </a:rPr>
              <a:t> </a:t>
            </a:r>
            <a:r>
              <a:rPr lang="pl-PL" sz="3200" spc="43" dirty="0" err="1">
                <a:solidFill>
                  <a:schemeClr val="bg1"/>
                </a:solidFill>
                <a:latin typeface="Assistant Bold"/>
              </a:rPr>
              <a:t>problems</a:t>
            </a:r>
            <a:endParaRPr lang="en-US" sz="3200" spc="43" dirty="0">
              <a:solidFill>
                <a:schemeClr val="bg1"/>
              </a:solidFill>
              <a:latin typeface="Assistant Bold"/>
            </a:endParaRPr>
          </a:p>
        </p:txBody>
      </p:sp>
      <p:sp>
        <p:nvSpPr>
          <p:cNvPr id="12" name="TextBox 12"/>
          <p:cNvSpPr txBox="1"/>
          <p:nvPr/>
        </p:nvSpPr>
        <p:spPr>
          <a:xfrm>
            <a:off x="11040948" y="5948257"/>
            <a:ext cx="465252" cy="243656"/>
          </a:xfrm>
          <a:prstGeom prst="rect">
            <a:avLst/>
          </a:prstGeom>
        </p:spPr>
        <p:txBody>
          <a:bodyPr lIns="0" tIns="0" rIns="0" bIns="0" rtlCol="0" anchor="t">
            <a:spAutoFit/>
          </a:bodyPr>
          <a:lstStyle/>
          <a:p>
            <a:pPr algn="r">
              <a:lnSpc>
                <a:spcPts val="1919"/>
              </a:lnSpc>
            </a:pPr>
            <a:r>
              <a:rPr lang="pl-PL" sz="1600" dirty="0">
                <a:solidFill>
                  <a:srgbClr val="342D29"/>
                </a:solidFill>
                <a:latin typeface="Assistant Bold Bold"/>
              </a:rPr>
              <a:t>08</a:t>
            </a:r>
            <a:endParaRPr lang="en-US" sz="1600" dirty="0">
              <a:solidFill>
                <a:srgbClr val="342D29"/>
              </a:solidFill>
              <a:latin typeface="Assistant Bold Bold"/>
            </a:endParaRPr>
          </a:p>
        </p:txBody>
      </p:sp>
      <p:sp>
        <p:nvSpPr>
          <p:cNvPr id="14" name="AutoShape 14"/>
          <p:cNvSpPr/>
          <p:nvPr/>
        </p:nvSpPr>
        <p:spPr>
          <a:xfrm>
            <a:off x="740630" y="3233843"/>
            <a:ext cx="131641" cy="1270000"/>
          </a:xfrm>
          <a:prstGeom prst="rect">
            <a:avLst/>
          </a:prstGeom>
          <a:solidFill>
            <a:srgbClr val="0D8EA2"/>
          </a:solidFill>
        </p:spPr>
      </p:sp>
      <p:pic>
        <p:nvPicPr>
          <p:cNvPr id="15" name="Picture 8"/>
          <p:cNvPicPr>
            <a:picLocks noChangeAspect="1"/>
          </p:cNvPicPr>
          <p:nvPr/>
        </p:nvPicPr>
        <p:blipFill>
          <a:blip r:embed="rId3"/>
          <a:srcRect/>
          <a:stretch>
            <a:fillRect/>
          </a:stretch>
        </p:blipFill>
        <p:spPr>
          <a:xfrm>
            <a:off x="3157" y="350077"/>
            <a:ext cx="1622443" cy="792923"/>
          </a:xfrm>
          <a:prstGeom prst="rect">
            <a:avLst/>
          </a:prstGeom>
        </p:spPr>
      </p:pic>
      <p:pic>
        <p:nvPicPr>
          <p:cNvPr id="5" name="Obraz 4"/>
          <p:cNvPicPr>
            <a:picLocks noChangeAspect="1"/>
          </p:cNvPicPr>
          <p:nvPr/>
        </p:nvPicPr>
        <p:blipFill rotWithShape="1">
          <a:blip r:embed="rId4" cstate="print">
            <a:extLst>
              <a:ext uri="{28A0092B-C50C-407E-A947-70E740481C1C}">
                <a14:useLocalDpi xmlns:a14="http://schemas.microsoft.com/office/drawing/2010/main" val="0"/>
              </a:ext>
            </a:extLst>
          </a:blip>
          <a:srcRect r="1141" b="2273"/>
          <a:stretch/>
        </p:blipFill>
        <p:spPr>
          <a:xfrm>
            <a:off x="5860011" y="1322493"/>
            <a:ext cx="6248400" cy="3822700"/>
          </a:xfrm>
          <a:prstGeom prst="rect">
            <a:avLst/>
          </a:prstGeom>
        </p:spPr>
      </p:pic>
    </p:spTree>
    <p:extLst>
      <p:ext uri="{BB962C8B-B14F-4D97-AF65-F5344CB8AC3E}">
        <p14:creationId xmlns:p14="http://schemas.microsoft.com/office/powerpoint/2010/main" val="3881145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622800" y="6153150"/>
            <a:ext cx="6121400" cy="19050"/>
          </a:xfrm>
          <a:prstGeom prst="rect">
            <a:avLst/>
          </a:prstGeom>
          <a:solidFill>
            <a:srgbClr val="B2ACA7"/>
          </a:solidFill>
        </p:spPr>
      </p:sp>
      <p:sp>
        <p:nvSpPr>
          <p:cNvPr id="3" name="AutoShape 3"/>
          <p:cNvSpPr/>
          <p:nvPr/>
        </p:nvSpPr>
        <p:spPr>
          <a:xfrm>
            <a:off x="1625600" y="0"/>
            <a:ext cx="4064000" cy="6858000"/>
          </a:xfrm>
          <a:prstGeom prst="rect">
            <a:avLst/>
          </a:prstGeom>
          <a:solidFill>
            <a:srgbClr val="0D8EA2"/>
          </a:solidFill>
        </p:spPr>
      </p:sp>
      <p:sp>
        <p:nvSpPr>
          <p:cNvPr id="4" name="TextBox 4"/>
          <p:cNvSpPr txBox="1"/>
          <p:nvPr/>
        </p:nvSpPr>
        <p:spPr>
          <a:xfrm>
            <a:off x="1803400" y="1454101"/>
            <a:ext cx="3708400" cy="1308050"/>
          </a:xfrm>
          <a:prstGeom prst="rect">
            <a:avLst/>
          </a:prstGeom>
        </p:spPr>
        <p:txBody>
          <a:bodyPr wrap="square" lIns="0" tIns="0" rIns="0" bIns="0" rtlCol="0" anchor="t">
            <a:spAutoFit/>
          </a:bodyPr>
          <a:lstStyle/>
          <a:p>
            <a:pPr>
              <a:lnSpc>
                <a:spcPts val="5120"/>
              </a:lnSpc>
            </a:pPr>
            <a:r>
              <a:rPr lang="pl-PL" sz="3200" spc="43" dirty="0" err="1">
                <a:solidFill>
                  <a:schemeClr val="bg1"/>
                </a:solidFill>
                <a:latin typeface="Assistant Bold"/>
              </a:rPr>
              <a:t>Mapping</a:t>
            </a:r>
            <a:r>
              <a:rPr lang="pl-PL" sz="3200" spc="43" dirty="0">
                <a:solidFill>
                  <a:schemeClr val="bg1"/>
                </a:solidFill>
                <a:latin typeface="Assistant Bold"/>
              </a:rPr>
              <a:t> </a:t>
            </a:r>
            <a:r>
              <a:rPr lang="pl-PL" sz="3200" spc="43" dirty="0" err="1">
                <a:solidFill>
                  <a:schemeClr val="bg1"/>
                </a:solidFill>
                <a:latin typeface="Assistant Bold"/>
              </a:rPr>
              <a:t>social</a:t>
            </a:r>
            <a:r>
              <a:rPr lang="pl-PL" sz="3200" spc="43" dirty="0">
                <a:solidFill>
                  <a:schemeClr val="bg1"/>
                </a:solidFill>
                <a:latin typeface="Assistant Bold"/>
              </a:rPr>
              <a:t> </a:t>
            </a:r>
            <a:r>
              <a:rPr lang="pl-PL" sz="3200" spc="43" dirty="0" err="1">
                <a:solidFill>
                  <a:schemeClr val="bg1"/>
                </a:solidFill>
                <a:latin typeface="Assistant Bold"/>
              </a:rPr>
              <a:t>problems</a:t>
            </a:r>
            <a:endParaRPr lang="en-US" sz="3200" spc="43" dirty="0">
              <a:solidFill>
                <a:schemeClr val="bg1"/>
              </a:solidFill>
              <a:latin typeface="Assistant Bold"/>
            </a:endParaRPr>
          </a:p>
        </p:txBody>
      </p:sp>
      <p:sp>
        <p:nvSpPr>
          <p:cNvPr id="12" name="TextBox 12"/>
          <p:cNvSpPr txBox="1"/>
          <p:nvPr/>
        </p:nvSpPr>
        <p:spPr>
          <a:xfrm>
            <a:off x="11040948" y="5948257"/>
            <a:ext cx="465252" cy="243656"/>
          </a:xfrm>
          <a:prstGeom prst="rect">
            <a:avLst/>
          </a:prstGeom>
        </p:spPr>
        <p:txBody>
          <a:bodyPr lIns="0" tIns="0" rIns="0" bIns="0" rtlCol="0" anchor="t">
            <a:spAutoFit/>
          </a:bodyPr>
          <a:lstStyle/>
          <a:p>
            <a:pPr algn="r">
              <a:lnSpc>
                <a:spcPts val="1919"/>
              </a:lnSpc>
            </a:pPr>
            <a:r>
              <a:rPr lang="pl-PL" sz="1600" dirty="0">
                <a:solidFill>
                  <a:srgbClr val="342D29"/>
                </a:solidFill>
                <a:latin typeface="Assistant Bold Bold"/>
              </a:rPr>
              <a:t>09</a:t>
            </a:r>
            <a:endParaRPr lang="en-US" sz="1600" dirty="0">
              <a:solidFill>
                <a:srgbClr val="342D29"/>
              </a:solidFill>
              <a:latin typeface="Assistant Bold Bold"/>
            </a:endParaRPr>
          </a:p>
        </p:txBody>
      </p:sp>
      <p:sp>
        <p:nvSpPr>
          <p:cNvPr id="14" name="AutoShape 14"/>
          <p:cNvSpPr/>
          <p:nvPr/>
        </p:nvSpPr>
        <p:spPr>
          <a:xfrm>
            <a:off x="740630" y="3233843"/>
            <a:ext cx="131641" cy="1270000"/>
          </a:xfrm>
          <a:prstGeom prst="rect">
            <a:avLst/>
          </a:prstGeom>
          <a:solidFill>
            <a:srgbClr val="0D8EA2"/>
          </a:solidFill>
        </p:spPr>
      </p:sp>
      <p:pic>
        <p:nvPicPr>
          <p:cNvPr id="15" name="Picture 8"/>
          <p:cNvPicPr>
            <a:picLocks noChangeAspect="1"/>
          </p:cNvPicPr>
          <p:nvPr/>
        </p:nvPicPr>
        <p:blipFill>
          <a:blip r:embed="rId3"/>
          <a:srcRect/>
          <a:stretch>
            <a:fillRect/>
          </a:stretch>
        </p:blipFill>
        <p:spPr>
          <a:xfrm>
            <a:off x="3157" y="350077"/>
            <a:ext cx="1622443" cy="792923"/>
          </a:xfrm>
          <a:prstGeom prst="rect">
            <a:avLst/>
          </a:prstGeom>
        </p:spPr>
      </p:pic>
      <p:sp>
        <p:nvSpPr>
          <p:cNvPr id="5" name="pole tekstowe 4"/>
          <p:cNvSpPr txBox="1"/>
          <p:nvPr/>
        </p:nvSpPr>
        <p:spPr>
          <a:xfrm>
            <a:off x="6832315" y="1243173"/>
            <a:ext cx="4208633" cy="3046988"/>
          </a:xfrm>
          <a:prstGeom prst="rect">
            <a:avLst/>
          </a:prstGeom>
          <a:noFill/>
        </p:spPr>
        <p:txBody>
          <a:bodyPr wrap="square" rtlCol="0">
            <a:spAutoFit/>
          </a:bodyPr>
          <a:lstStyle/>
          <a:p>
            <a:pPr algn="ctr"/>
            <a:r>
              <a:rPr lang="pl-PL" sz="3200" dirty="0" err="1"/>
              <a:t>Please</a:t>
            </a:r>
            <a:r>
              <a:rPr lang="pl-PL" sz="3200" dirty="0"/>
              <a:t> </a:t>
            </a:r>
            <a:r>
              <a:rPr lang="pl-PL" sz="3200" dirty="0" err="1"/>
              <a:t>choose</a:t>
            </a:r>
            <a:r>
              <a:rPr lang="pl-PL" sz="3200" dirty="0"/>
              <a:t> a </a:t>
            </a:r>
            <a:r>
              <a:rPr lang="pl-PL" sz="3200" dirty="0" err="1"/>
              <a:t>social</a:t>
            </a:r>
            <a:r>
              <a:rPr lang="pl-PL" sz="3200" dirty="0"/>
              <a:t> problem </a:t>
            </a:r>
            <a:r>
              <a:rPr lang="pl-PL" sz="3200" dirty="0" err="1"/>
              <a:t>that</a:t>
            </a:r>
            <a:r>
              <a:rPr lang="pl-PL" sz="3200" dirty="0"/>
              <a:t> </a:t>
            </a:r>
            <a:r>
              <a:rPr lang="pl-PL" sz="3200" dirty="0" err="1"/>
              <a:t>your</a:t>
            </a:r>
            <a:r>
              <a:rPr lang="pl-PL" sz="3200" dirty="0"/>
              <a:t> team </a:t>
            </a:r>
            <a:r>
              <a:rPr lang="pl-PL" sz="3200" dirty="0" err="1"/>
              <a:t>will</a:t>
            </a:r>
            <a:r>
              <a:rPr lang="pl-PL" sz="3200" dirty="0"/>
              <a:t> map </a:t>
            </a:r>
            <a:r>
              <a:rPr lang="pl-PL" sz="3200" dirty="0" err="1"/>
              <a:t>using</a:t>
            </a:r>
            <a:r>
              <a:rPr lang="pl-PL" sz="3200" dirty="0"/>
              <a:t> the </a:t>
            </a:r>
            <a:r>
              <a:rPr lang="pl-PL" sz="3200" dirty="0" err="1"/>
              <a:t>provided</a:t>
            </a:r>
            <a:r>
              <a:rPr lang="pl-PL" sz="3200" dirty="0"/>
              <a:t> </a:t>
            </a:r>
            <a:r>
              <a:rPr lang="pl-PL" sz="3200" dirty="0" err="1"/>
              <a:t>worksheet</a:t>
            </a:r>
            <a:endParaRPr lang="pl-PL" sz="3200" dirty="0"/>
          </a:p>
          <a:p>
            <a:pPr algn="ctr"/>
            <a:endParaRPr lang="pl-PL" sz="3200" dirty="0"/>
          </a:p>
          <a:p>
            <a:pPr algn="ctr"/>
            <a:r>
              <a:rPr lang="pl-PL" sz="3200" dirty="0"/>
              <a:t>45 </a:t>
            </a:r>
            <a:r>
              <a:rPr lang="pl-PL" sz="3200" dirty="0" err="1"/>
              <a:t>mins</a:t>
            </a:r>
            <a:endParaRPr lang="pl-PL" sz="3200" dirty="0"/>
          </a:p>
        </p:txBody>
      </p:sp>
    </p:spTree>
    <p:extLst>
      <p:ext uri="{BB962C8B-B14F-4D97-AF65-F5344CB8AC3E}">
        <p14:creationId xmlns:p14="http://schemas.microsoft.com/office/powerpoint/2010/main" val="389882473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719</Words>
  <Application>Microsoft Office PowerPoint</Application>
  <PresentationFormat>Panoramiczny</PresentationFormat>
  <Paragraphs>123</Paragraphs>
  <Slides>14</Slides>
  <Notes>12</Notes>
  <HiddenSlides>0</HiddenSlides>
  <MMClips>0</MMClips>
  <ScaleCrop>false</ScaleCrop>
  <HeadingPairs>
    <vt:vector size="6" baseType="variant">
      <vt:variant>
        <vt:lpstr>Używane czcionki</vt:lpstr>
      </vt:variant>
      <vt:variant>
        <vt:i4>8</vt:i4>
      </vt:variant>
      <vt:variant>
        <vt:lpstr>Motyw</vt:lpstr>
      </vt:variant>
      <vt:variant>
        <vt:i4>2</vt:i4>
      </vt:variant>
      <vt:variant>
        <vt:lpstr>Tytuły slajdów</vt:lpstr>
      </vt:variant>
      <vt:variant>
        <vt:i4>14</vt:i4>
      </vt:variant>
    </vt:vector>
  </HeadingPairs>
  <TitlesOfParts>
    <vt:vector size="24" baseType="lpstr">
      <vt:lpstr>Arial</vt:lpstr>
      <vt:lpstr>Assistant Bold</vt:lpstr>
      <vt:lpstr>Assistant Bold Bold</vt:lpstr>
      <vt:lpstr>Assistant Regular Bold</vt:lpstr>
      <vt:lpstr>Calibri</vt:lpstr>
      <vt:lpstr>Calibri Light</vt:lpstr>
      <vt:lpstr>Cormorant Garamond Bold Bold</vt:lpstr>
      <vt:lpstr>Lato</vt:lpstr>
      <vt:lpstr>Motyw pakietu Office</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Skopuj tu slajdy tylko z tej głównej prezentacji</dc:title>
  <dc:creator>Justyna Tomala</dc:creator>
  <cp:lastModifiedBy>Justyna Tomala</cp:lastModifiedBy>
  <cp:revision>10</cp:revision>
  <dcterms:created xsi:type="dcterms:W3CDTF">2020-10-14T10:19:50Z</dcterms:created>
  <dcterms:modified xsi:type="dcterms:W3CDTF">2020-10-15T22:41:28Z</dcterms:modified>
</cp:coreProperties>
</file>