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1"/>
  </p:sldMasterIdLst>
  <p:notesMasterIdLst>
    <p:notesMasterId r:id="rId47"/>
  </p:notesMasterIdLst>
  <p:handoutMasterIdLst>
    <p:handoutMasterId r:id="rId48"/>
  </p:handoutMasterIdLst>
  <p:sldIdLst>
    <p:sldId id="285" r:id="rId2"/>
    <p:sldId id="274" r:id="rId3"/>
    <p:sldId id="288" r:id="rId4"/>
    <p:sldId id="305" r:id="rId5"/>
    <p:sldId id="290" r:id="rId6"/>
    <p:sldId id="292" r:id="rId7"/>
    <p:sldId id="293" r:id="rId8"/>
    <p:sldId id="346" r:id="rId9"/>
    <p:sldId id="280" r:id="rId10"/>
    <p:sldId id="299" r:id="rId11"/>
    <p:sldId id="294" r:id="rId12"/>
    <p:sldId id="295" r:id="rId13"/>
    <p:sldId id="296" r:id="rId14"/>
    <p:sldId id="304" r:id="rId15"/>
    <p:sldId id="302" r:id="rId16"/>
    <p:sldId id="300" r:id="rId17"/>
    <p:sldId id="335" r:id="rId18"/>
    <p:sldId id="336" r:id="rId19"/>
    <p:sldId id="337" r:id="rId20"/>
    <p:sldId id="338" r:id="rId21"/>
    <p:sldId id="339" r:id="rId22"/>
    <p:sldId id="340" r:id="rId23"/>
    <p:sldId id="297" r:id="rId24"/>
    <p:sldId id="306" r:id="rId25"/>
    <p:sldId id="331" r:id="rId26"/>
    <p:sldId id="307" r:id="rId27"/>
    <p:sldId id="315" r:id="rId28"/>
    <p:sldId id="334" r:id="rId29"/>
    <p:sldId id="318" r:id="rId30"/>
    <p:sldId id="317" r:id="rId31"/>
    <p:sldId id="320" r:id="rId32"/>
    <p:sldId id="321" r:id="rId33"/>
    <p:sldId id="322" r:id="rId34"/>
    <p:sldId id="323" r:id="rId35"/>
    <p:sldId id="324" r:id="rId36"/>
    <p:sldId id="326" r:id="rId37"/>
    <p:sldId id="327" r:id="rId38"/>
    <p:sldId id="328" r:id="rId39"/>
    <p:sldId id="341" r:id="rId40"/>
    <p:sldId id="343" r:id="rId41"/>
    <p:sldId id="344" r:id="rId42"/>
    <p:sldId id="345" r:id="rId43"/>
    <p:sldId id="347" r:id="rId44"/>
    <p:sldId id="349" r:id="rId45"/>
    <p:sldId id="271" r:id="rId46"/>
  </p:sldIdLst>
  <p:sldSz cx="18288000" cy="10287000"/>
  <p:notesSz cx="6669088" cy="9872663"/>
  <p:embeddedFontLst>
    <p:embeddedFont>
      <p:font typeface="Cambria" panose="02040503050406030204" pitchFamily="18" charset="0"/>
      <p:regular r:id="rId49"/>
      <p:bold r:id="rId50"/>
      <p:italic r:id="rId51"/>
      <p:boldItalic r:id="rId52"/>
    </p:embeddedFont>
    <p:embeddedFont>
      <p:font typeface="Assistant Regular Bold" panose="020B0604020202020204" charset="-79"/>
      <p:regular r:id="rId53"/>
    </p:embeddedFont>
    <p:embeddedFont>
      <p:font typeface="Assistant Bold Bold" panose="020B0604020202020204" charset="-79"/>
      <p:regular r:id="rId54"/>
    </p:embeddedFont>
    <p:embeddedFont>
      <p:font typeface="Assistant" panose="020B0604020202020204" charset="0"/>
      <p:bold r:id="rId55"/>
    </p:embeddedFont>
    <p:embeddedFont>
      <p:font typeface="Cormorant Garamond" panose="020B0604020202020204" charset="0"/>
      <p:bold r:id="rId56"/>
    </p:embeddedFont>
    <p:embeddedFont>
      <p:font typeface="Assistant Regular" panose="020B0604020202020204" charset="-79"/>
      <p:regular r:id="rId57"/>
    </p:embeddedFont>
    <p:embeddedFont>
      <p:font typeface="Assistant Bold" panose="020B0604020202020204" charset="-79"/>
      <p:regular r:id="rId58"/>
    </p:embeddedFont>
    <p:embeddedFont>
      <p:font typeface="Bahnschrift" panose="020B0502040204020203" pitchFamily="34" charset="0"/>
      <p:regular r:id="rId59"/>
      <p:bold r:id="rId60"/>
    </p:embeddedFont>
    <p:embeddedFont>
      <p:font typeface="Calibri" panose="020F0502020204030204" pitchFamily="34" charset="0"/>
      <p:regular r:id="rId61"/>
      <p:bold r:id="rId62"/>
      <p:italic r:id="rId63"/>
      <p:boldItalic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6"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D8EA2"/>
    <a:srgbClr val="B2AC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ABFCF23-3B69-468F-B69F-88F6DE6A72F2}" styleName="Mittlere Formatvorlage 1 - Akz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Designformatvorlage 1 - Akz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65839" autoAdjust="0"/>
  </p:normalViewPr>
  <p:slideViewPr>
    <p:cSldViewPr>
      <p:cViewPr varScale="1">
        <p:scale>
          <a:sx n="48" d="100"/>
          <a:sy n="48" d="100"/>
        </p:scale>
        <p:origin x="1074" y="156"/>
      </p:cViewPr>
      <p:guideLst>
        <p:guide orient="horz" pos="2136"/>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2989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font" Target="fonts/font15.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font" Target="fonts/font16.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font" Target="fonts/font1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sz="quarter" idx="1"/>
          </p:nvPr>
        </p:nvSpPr>
        <p:spPr>
          <a:xfrm>
            <a:off x="3777607" y="0"/>
            <a:ext cx="2889938" cy="495348"/>
          </a:xfrm>
          <a:prstGeom prst="rect">
            <a:avLst/>
          </a:prstGeom>
        </p:spPr>
        <p:txBody>
          <a:bodyPr vert="horz" lIns="91440" tIns="45720" rIns="91440" bIns="45720" rtlCol="0"/>
          <a:lstStyle>
            <a:lvl1pPr algn="r">
              <a:defRPr sz="1200"/>
            </a:lvl1pPr>
          </a:lstStyle>
          <a:p>
            <a:fld id="{6C24FC12-E499-4F93-9C66-C523171FB8CD}" type="datetimeFigureOut">
              <a:rPr lang="en-US" smtClean="0"/>
              <a:t>11/17/2020</a:t>
            </a:fld>
            <a:endParaRPr lang="en-US"/>
          </a:p>
        </p:txBody>
      </p:sp>
      <p:sp>
        <p:nvSpPr>
          <p:cNvPr id="4" name="Fußzeilenplatzhalter 3"/>
          <p:cNvSpPr>
            <a:spLocks noGrp="1"/>
          </p:cNvSpPr>
          <p:nvPr>
            <p:ph type="ftr" sz="quarter" idx="2"/>
          </p:nvPr>
        </p:nvSpPr>
        <p:spPr>
          <a:xfrm>
            <a:off x="0" y="9377317"/>
            <a:ext cx="2889938" cy="495347"/>
          </a:xfrm>
          <a:prstGeom prst="rect">
            <a:avLst/>
          </a:prstGeom>
        </p:spPr>
        <p:txBody>
          <a:bodyPr vert="horz" lIns="91440" tIns="45720" rIns="91440" bIns="45720" rtlCol="0" anchor="b"/>
          <a:lstStyle>
            <a:lvl1pPr algn="l">
              <a:defRPr sz="1200"/>
            </a:lvl1pPr>
          </a:lstStyle>
          <a:p>
            <a:endParaRPr lang="en-US"/>
          </a:p>
        </p:txBody>
      </p:sp>
      <p:sp>
        <p:nvSpPr>
          <p:cNvPr id="5" name="Foliennummernplatzhalter 4"/>
          <p:cNvSpPr>
            <a:spLocks noGrp="1"/>
          </p:cNvSpPr>
          <p:nvPr>
            <p:ph type="sldNum" sz="quarter" idx="3"/>
          </p:nvPr>
        </p:nvSpPr>
        <p:spPr>
          <a:xfrm>
            <a:off x="3777607" y="9377317"/>
            <a:ext cx="2889938" cy="495347"/>
          </a:xfrm>
          <a:prstGeom prst="rect">
            <a:avLst/>
          </a:prstGeom>
        </p:spPr>
        <p:txBody>
          <a:bodyPr vert="horz" lIns="91440" tIns="45720" rIns="91440" bIns="45720" rtlCol="0" anchor="b"/>
          <a:lstStyle>
            <a:lvl1pPr algn="r">
              <a:defRPr sz="1200"/>
            </a:lvl1pPr>
          </a:lstStyle>
          <a:p>
            <a:fld id="{FEA32533-F531-443D-A8B5-E2659C0771D8}" type="slidenum">
              <a:rPr lang="en-US" smtClean="0"/>
              <a:t>‹Nr.›</a:t>
            </a:fld>
            <a:endParaRPr lang="en-US"/>
          </a:p>
        </p:txBody>
      </p:sp>
    </p:spTree>
    <p:extLst>
      <p:ext uri="{BB962C8B-B14F-4D97-AF65-F5344CB8AC3E}">
        <p14:creationId xmlns:p14="http://schemas.microsoft.com/office/powerpoint/2010/main" val="2902495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777607" y="0"/>
            <a:ext cx="2889938" cy="495348"/>
          </a:xfrm>
          <a:prstGeom prst="rect">
            <a:avLst/>
          </a:prstGeom>
        </p:spPr>
        <p:txBody>
          <a:bodyPr vert="horz" lIns="91440" tIns="45720" rIns="91440" bIns="45720" rtlCol="0"/>
          <a:lstStyle>
            <a:lvl1pPr algn="r">
              <a:defRPr sz="1200"/>
            </a:lvl1pPr>
          </a:lstStyle>
          <a:p>
            <a:fld id="{46B7BD97-F93B-4297-9F36-397405EB3BA0}" type="datetimeFigureOut">
              <a:rPr lang="de-AT" smtClean="0"/>
              <a:t>17.11.2020</a:t>
            </a:fld>
            <a:endParaRPr lang="de-AT"/>
          </a:p>
        </p:txBody>
      </p:sp>
      <p:sp>
        <p:nvSpPr>
          <p:cNvPr id="4" name="Folienbildplatzhalter 3"/>
          <p:cNvSpPr>
            <a:spLocks noGrp="1" noRot="1" noChangeAspect="1"/>
          </p:cNvSpPr>
          <p:nvPr>
            <p:ph type="sldImg" idx="2"/>
          </p:nvPr>
        </p:nvSpPr>
        <p:spPr>
          <a:xfrm>
            <a:off x="373063" y="1233488"/>
            <a:ext cx="5922962" cy="3332162"/>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66909" y="4751219"/>
            <a:ext cx="5335270" cy="3887361"/>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6" name="Fußzeilenplatzhalter 5"/>
          <p:cNvSpPr>
            <a:spLocks noGrp="1"/>
          </p:cNvSpPr>
          <p:nvPr>
            <p:ph type="ftr" sz="quarter" idx="4"/>
          </p:nvPr>
        </p:nvSpPr>
        <p:spPr>
          <a:xfrm>
            <a:off x="0" y="9377317"/>
            <a:ext cx="2889938" cy="495347"/>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777607" y="9377317"/>
            <a:ext cx="2889938" cy="495347"/>
          </a:xfrm>
          <a:prstGeom prst="rect">
            <a:avLst/>
          </a:prstGeom>
        </p:spPr>
        <p:txBody>
          <a:bodyPr vert="horz" lIns="91440" tIns="45720" rIns="91440" bIns="45720" rtlCol="0" anchor="b"/>
          <a:lstStyle>
            <a:lvl1pPr algn="r">
              <a:defRPr sz="1200"/>
            </a:lvl1pPr>
          </a:lstStyle>
          <a:p>
            <a:fld id="{BB7AA7FF-9A7B-4AD7-92E8-770655D940E1}" type="slidenum">
              <a:rPr lang="de-AT" smtClean="0"/>
              <a:t>‹Nr.›</a:t>
            </a:fld>
            <a:endParaRPr lang="de-AT"/>
          </a:p>
        </p:txBody>
      </p:sp>
    </p:spTree>
    <p:extLst>
      <p:ext uri="{BB962C8B-B14F-4D97-AF65-F5344CB8AC3E}">
        <p14:creationId xmlns:p14="http://schemas.microsoft.com/office/powerpoint/2010/main" val="4157989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en.wikipedia.org/wiki/Reality_television"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en.wikipedia.org/wiki/Venture_capitalist" TargetMode="External"/><Relationship Id="rId4" Type="http://schemas.openxmlformats.org/officeDocument/2006/relationships/hyperlink" Target="https://en.wikipedia.org/wiki/Entrepreneur" TargetMode="Externa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66909" y="4751219"/>
            <a:ext cx="5335270" cy="3887361"/>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6" name="Google Shape;86;p1:notes"/>
          <p:cNvSpPr>
            <a:spLocks noGrp="1" noRot="1" noChangeAspect="1"/>
          </p:cNvSpPr>
          <p:nvPr>
            <p:ph type="sldImg" idx="2"/>
          </p:nvPr>
        </p:nvSpPr>
        <p:spPr>
          <a:xfrm>
            <a:off x="373063" y="1233488"/>
            <a:ext cx="5922962" cy="33321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7460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Are you ready to be a change-maker?</a:t>
            </a:r>
            <a:r>
              <a:rPr lang="en-US" baseline="0" dirty="0" smtClean="0"/>
              <a:t> </a:t>
            </a:r>
          </a:p>
          <a:p>
            <a:r>
              <a:rPr lang="en-US" baseline="0" dirty="0" smtClean="0"/>
              <a:t> A warm welcome to our second </a:t>
            </a:r>
            <a:r>
              <a:rPr lang="en-US" baseline="0" dirty="0" err="1" smtClean="0"/>
              <a:t>STEPup</a:t>
            </a:r>
            <a:r>
              <a:rPr lang="en-US" baseline="0" dirty="0" smtClean="0"/>
              <a:t> Training. For those who don’t know me yet, my name is Birgit. I’m from FH Joanneum in Graz, Austria and one the one hand I’m responsible for the second training and on the other hand I’m also in the role as the project-leader. </a:t>
            </a:r>
          </a:p>
          <a:p>
            <a:endParaRPr lang="en-US" baseline="0" dirty="0" smtClean="0"/>
          </a:p>
          <a:p>
            <a:r>
              <a:rPr lang="en-US" baseline="0" dirty="0" smtClean="0"/>
              <a:t>However, a project can never succeed without the support and commitment of  a great team. I have to say, that this project team is really fantastic, reliable, committed and just fun to work with. Because of this commitment I hope you can see &amp; feel our team spirit in this project. </a:t>
            </a:r>
          </a:p>
          <a:p>
            <a:endParaRPr lang="en-US" baseline="0" dirty="0" smtClean="0"/>
          </a:p>
          <a:p>
            <a:r>
              <a:rPr lang="en-US" baseline="0" dirty="0" smtClean="0"/>
              <a:t>Before I move on I would like to give the opportunity to some of my colleagues that you know who are you dealing with and whom you are going to meet throughout the trainings. Let’s start with Monika, from Poland, she is in the lead of the entire knowledge transfer, meaning training sessions and multiplier events. </a:t>
            </a:r>
          </a:p>
          <a:p>
            <a:endParaRPr lang="en-US" baseline="0" dirty="0" smtClean="0"/>
          </a:p>
          <a:p>
            <a:r>
              <a:rPr lang="en-US" baseline="0" dirty="0" smtClean="0"/>
              <a:t>Then </a:t>
            </a:r>
            <a:r>
              <a:rPr lang="en-US" baseline="0" dirty="0" err="1" smtClean="0"/>
              <a:t>Lilya</a:t>
            </a:r>
            <a:r>
              <a:rPr lang="en-US" baseline="0" dirty="0" smtClean="0"/>
              <a:t>, my colleague from the Netherlands. She is responsible for the third training session. </a:t>
            </a:r>
          </a:p>
          <a:p>
            <a:endParaRPr lang="en-US" baseline="0" dirty="0" smtClean="0"/>
          </a:p>
          <a:p>
            <a:r>
              <a:rPr lang="en-US" baseline="0" dirty="0" err="1" smtClean="0"/>
              <a:t>Lets’s</a:t>
            </a:r>
            <a:r>
              <a:rPr lang="en-US" baseline="0" dirty="0" smtClean="0"/>
              <a:t> move on with Mike our national coordinator in Thailand. </a:t>
            </a:r>
          </a:p>
          <a:p>
            <a:r>
              <a:rPr lang="en-US" baseline="0" dirty="0" smtClean="0"/>
              <a:t>And Moe Thida our national coordinator in Myanmar. </a:t>
            </a:r>
          </a:p>
          <a:p>
            <a:endParaRPr lang="en-US" baseline="0" dirty="0" smtClean="0"/>
          </a:p>
          <a:p>
            <a:r>
              <a:rPr lang="en-US" baseline="0" dirty="0" smtClean="0"/>
              <a:t>Last but not least I would like to hand over to Ivana, which will show you today more about the different </a:t>
            </a:r>
            <a:r>
              <a:rPr lang="en-US" baseline="0" dirty="0" err="1" smtClean="0"/>
              <a:t>plattforms</a:t>
            </a:r>
            <a:r>
              <a:rPr lang="en-US" baseline="0" dirty="0" smtClean="0"/>
              <a:t>.</a:t>
            </a:r>
          </a:p>
          <a:p>
            <a:endParaRPr lang="en-US" baseline="0" dirty="0" smtClean="0"/>
          </a:p>
          <a:p>
            <a:endParaRPr lang="en-US" baseline="0" dirty="0" smtClean="0"/>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a:t>
            </a:fld>
            <a:endParaRPr lang="de-AT"/>
          </a:p>
        </p:txBody>
      </p:sp>
    </p:spTree>
    <p:extLst>
      <p:ext uri="{BB962C8B-B14F-4D97-AF65-F5344CB8AC3E}">
        <p14:creationId xmlns:p14="http://schemas.microsoft.com/office/powerpoint/2010/main" val="4271264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a:t>
            </a:fld>
            <a:endParaRPr lang="de-AT"/>
          </a:p>
        </p:txBody>
      </p:sp>
    </p:spTree>
    <p:extLst>
      <p:ext uri="{BB962C8B-B14F-4D97-AF65-F5344CB8AC3E}">
        <p14:creationId xmlns:p14="http://schemas.microsoft.com/office/powerpoint/2010/main" val="388147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10"/>
          </p:nvPr>
        </p:nvSpPr>
        <p:spPr/>
        <p:txBody>
          <a:bodyPr/>
          <a:lstStyle/>
          <a:p>
            <a:fld id="{BB7AA7FF-9A7B-4AD7-92E8-770655D940E1}" type="slidenum">
              <a:rPr lang="de-AT" smtClean="0"/>
              <a:t>4</a:t>
            </a:fld>
            <a:endParaRPr lang="de-AT"/>
          </a:p>
        </p:txBody>
      </p:sp>
    </p:spTree>
    <p:extLst>
      <p:ext uri="{BB962C8B-B14F-4D97-AF65-F5344CB8AC3E}">
        <p14:creationId xmlns:p14="http://schemas.microsoft.com/office/powerpoint/2010/main" val="3145664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What’s our roadmap? I called it a roadmap</a:t>
            </a:r>
            <a:r>
              <a:rPr lang="en-US" baseline="0" dirty="0" smtClean="0"/>
              <a:t> and not agenda. Because agenda sounds so serious and a roadmap allows more flexibility to take maybe some </a:t>
            </a:r>
            <a:r>
              <a:rPr lang="en-US" baseline="0" dirty="0" err="1" smtClean="0"/>
              <a:t>sideroutes</a:t>
            </a:r>
            <a:r>
              <a:rPr lang="en-US" baseline="0" dirty="0" smtClean="0"/>
              <a:t>. </a:t>
            </a:r>
            <a:endParaRPr lang="en-US" dirty="0" smtClean="0"/>
          </a:p>
          <a:p>
            <a:endParaRPr lang="en-US" dirty="0" smtClean="0"/>
          </a:p>
          <a:p>
            <a:r>
              <a:rPr lang="en-US" dirty="0" smtClean="0"/>
              <a:t>Roughly</a:t>
            </a:r>
            <a:r>
              <a:rPr lang="en-US" baseline="0" dirty="0" smtClean="0"/>
              <a:t> speaking, we have restructured training 2 due to the feedback we received from you from training 1. The main requirement from you was to get to know more examples of Social Entrepreneurs. Therefore we are focusing today on Business Modelling, tomorrow we are spending quite some time on two case studies. And  you will get an overview of Social Enterprises in your countries.  Our last day is focused on ‘</a:t>
            </a:r>
            <a:r>
              <a:rPr lang="en-US" baseline="0" dirty="0" err="1" smtClean="0"/>
              <a:t>cowdfunding</a:t>
            </a:r>
            <a:r>
              <a:rPr lang="en-US" baseline="0" dirty="0" smtClean="0"/>
              <a:t>’, an innovative approach how to receive </a:t>
            </a:r>
            <a:r>
              <a:rPr lang="en-US" baseline="0" dirty="0" err="1" smtClean="0"/>
              <a:t>fundings</a:t>
            </a:r>
            <a:r>
              <a:rPr lang="en-US" baseline="0" dirty="0" smtClean="0"/>
              <a:t> which many start-ups need at the beginning. </a:t>
            </a:r>
          </a:p>
          <a:p>
            <a:endParaRPr lang="en-US" baseline="0" dirty="0" smtClean="0"/>
          </a:p>
          <a:p>
            <a:r>
              <a:rPr lang="en-US" baseline="0" dirty="0" smtClean="0"/>
              <a:t>How does it look like in detail?</a:t>
            </a:r>
          </a:p>
          <a:p>
            <a:endParaRPr lang="en-US" baseline="0" dirty="0" smtClean="0"/>
          </a:p>
          <a:p>
            <a:r>
              <a:rPr lang="en-US" baseline="0" dirty="0" smtClean="0"/>
              <a:t>Lock Down in Austria, Matthias might be effected. </a:t>
            </a:r>
          </a:p>
          <a:p>
            <a:endParaRPr lang="en-US" baseline="0" dirty="0" smtClean="0"/>
          </a:p>
          <a:p>
            <a:r>
              <a:rPr lang="en-US" baseline="0" dirty="0" smtClean="0"/>
              <a:t>Tuesday, we are starting with a short energizer. We will allow us some time to think about some obstacles why SE fail, and what can be done to avoid it. Then we welcome our first </a:t>
            </a:r>
            <a:r>
              <a:rPr lang="en-US" baseline="0" dirty="0" err="1" smtClean="0"/>
              <a:t>guestspeaker</a:t>
            </a:r>
            <a:r>
              <a:rPr lang="en-US" baseline="0" dirty="0" smtClean="0"/>
              <a:t> of the day. And we will have a closer look at the Ayer </a:t>
            </a:r>
            <a:r>
              <a:rPr lang="en-US" baseline="0" dirty="0" err="1" smtClean="0"/>
              <a:t>Shwe</a:t>
            </a:r>
            <a:r>
              <a:rPr lang="en-US" baseline="0" dirty="0" smtClean="0"/>
              <a:t> Yee Toddy Palm Social Enterprise. </a:t>
            </a:r>
          </a:p>
          <a:p>
            <a:r>
              <a:rPr lang="en-US" baseline="0" dirty="0" smtClean="0"/>
              <a:t>After a short break you will receive information about other SE in Thailand and Myanmar. We will close our second day with a short </a:t>
            </a:r>
            <a:r>
              <a:rPr lang="en-US" baseline="0" dirty="0" err="1" smtClean="0"/>
              <a:t>Mentimeter</a:t>
            </a:r>
            <a:r>
              <a:rPr lang="en-US" baseline="0" dirty="0" smtClean="0"/>
              <a:t> question.</a:t>
            </a:r>
          </a:p>
          <a:p>
            <a:endParaRPr lang="en-US" baseline="0" dirty="0" smtClean="0"/>
          </a:p>
          <a:p>
            <a:r>
              <a:rPr lang="en-US" baseline="0" dirty="0" smtClean="0"/>
              <a:t>Before we are jumping to our core topic of Crowdfunding on Wednesday, we will show you the templates that you should use for your multiplier events. I think crowdfunding is a very interesting approach to collect money. Therefore I’m very happy that my colleague Michael, The head from the Institute of Banking &amp; Insurance,  will give you insights into this broad topic. </a:t>
            </a:r>
          </a:p>
          <a:p>
            <a:endParaRPr lang="en-US" baseline="0" dirty="0" smtClean="0"/>
          </a:p>
          <a:p>
            <a:endParaRPr lang="en-US" baseline="0" dirty="0" smtClean="0"/>
          </a:p>
          <a:p>
            <a:r>
              <a:rPr lang="en-US" baseline="0" dirty="0" smtClean="0"/>
              <a:t>Are there any questions? </a:t>
            </a:r>
          </a:p>
          <a:p>
            <a:endParaRPr lang="en-US" dirty="0" smtClean="0"/>
          </a:p>
        </p:txBody>
      </p:sp>
      <p:sp>
        <p:nvSpPr>
          <p:cNvPr id="4" name="Foliennummernplatzhalter 3"/>
          <p:cNvSpPr>
            <a:spLocks noGrp="1"/>
          </p:cNvSpPr>
          <p:nvPr>
            <p:ph type="sldNum" sz="quarter" idx="10"/>
          </p:nvPr>
        </p:nvSpPr>
        <p:spPr/>
        <p:txBody>
          <a:bodyPr/>
          <a:lstStyle/>
          <a:p>
            <a:fld id="{BB7AA7FF-9A7B-4AD7-92E8-770655D940E1}" type="slidenum">
              <a:rPr lang="de-AT" smtClean="0"/>
              <a:t>5</a:t>
            </a:fld>
            <a:endParaRPr lang="de-AT"/>
          </a:p>
        </p:txBody>
      </p:sp>
    </p:spTree>
    <p:extLst>
      <p:ext uri="{BB962C8B-B14F-4D97-AF65-F5344CB8AC3E}">
        <p14:creationId xmlns:p14="http://schemas.microsoft.com/office/powerpoint/2010/main" val="700231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6</a:t>
            </a:fld>
            <a:endParaRPr lang="de-AT"/>
          </a:p>
        </p:txBody>
      </p:sp>
    </p:spTree>
    <p:extLst>
      <p:ext uri="{BB962C8B-B14F-4D97-AF65-F5344CB8AC3E}">
        <p14:creationId xmlns:p14="http://schemas.microsoft.com/office/powerpoint/2010/main" val="1900452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What can you remember from the three case studies?</a:t>
            </a:r>
          </a:p>
          <a:p>
            <a:r>
              <a:rPr lang="en-US" dirty="0" err="1" smtClean="0"/>
              <a:t>Deelancy</a:t>
            </a:r>
            <a:r>
              <a:rPr lang="en-US" dirty="0" smtClean="0"/>
              <a:t> street: to provide a structured educational and living environment in which men and women, most of whom are ex-felons and substance abusers, can learn the skills they need to rebuild their lives.</a:t>
            </a:r>
          </a:p>
          <a:p>
            <a:r>
              <a:rPr lang="en-US" dirty="0" smtClean="0"/>
              <a:t>Work from Bed: is the first Polish marketing agency that has been</a:t>
            </a:r>
            <a:r>
              <a:rPr lang="en-US" baseline="0" dirty="0" smtClean="0"/>
              <a:t> established to provide opportunity for people with mobility disabilities. People are usually isolated in Poland and therefore difficult for them to find a proper job. </a:t>
            </a:r>
            <a:endParaRPr lang="en-US" dirty="0" smtClean="0"/>
          </a:p>
          <a:p>
            <a:r>
              <a:rPr lang="en-US" dirty="0" smtClean="0"/>
              <a:t>Bliss Clean &amp; Care Company: Provide a variety of cleaning and housekeeping services for homes, apartments and condos.</a:t>
            </a:r>
            <a:r>
              <a:rPr lang="en-US" baseline="0" dirty="0" smtClean="0"/>
              <a:t> To employ and empower local women through job skill training and employment opportunity eliciting dignity + respect.</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7</a:t>
            </a:fld>
            <a:endParaRPr lang="de-AT"/>
          </a:p>
        </p:txBody>
      </p:sp>
    </p:spTree>
    <p:extLst>
      <p:ext uri="{BB962C8B-B14F-4D97-AF65-F5344CB8AC3E}">
        <p14:creationId xmlns:p14="http://schemas.microsoft.com/office/powerpoint/2010/main" val="2384681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8</a:t>
            </a:fld>
            <a:endParaRPr lang="de-AT"/>
          </a:p>
        </p:txBody>
      </p:sp>
    </p:spTree>
    <p:extLst>
      <p:ext uri="{BB962C8B-B14F-4D97-AF65-F5344CB8AC3E}">
        <p14:creationId xmlns:p14="http://schemas.microsoft.com/office/powerpoint/2010/main" val="1697507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rtl="0">
              <a:lnSpc>
                <a:spcPct val="100000"/>
              </a:lnSpc>
              <a:spcBef>
                <a:spcPts val="0"/>
              </a:spcBef>
              <a:spcAft>
                <a:spcPts val="0"/>
              </a:spcAft>
              <a:buClr>
                <a:schemeClr val="dk1"/>
              </a:buClr>
              <a:buSzPts val="1400"/>
              <a:buFont typeface="Calibri"/>
              <a:buNone/>
            </a:pPr>
            <a:r>
              <a:rPr lang="en-US" sz="1200" b="0" i="0" u="none" strike="noStrike" cap="none" dirty="0" smtClean="0">
                <a:solidFill>
                  <a:schemeClr val="dk1"/>
                </a:solidFill>
                <a:latin typeface="+mn-lt"/>
                <a:ea typeface="Calibri"/>
                <a:cs typeface="Calibri"/>
                <a:sym typeface="Calibri"/>
              </a:rPr>
              <a:t>Social enterprises are a specific type of organizations, which pursue social goals while carrying out a significant amount of economic, market-based activity. In other words, social enterprises use business tools to introduce social change and improvements in regard to social problems. </a:t>
            </a:r>
            <a:endParaRPr lang="en-US" dirty="0" smtClean="0"/>
          </a:p>
          <a:p>
            <a:pPr marL="0" marR="0" lvl="0" indent="0" algn="l" rtl="0">
              <a:lnSpc>
                <a:spcPct val="100000"/>
              </a:lnSpc>
              <a:spcBef>
                <a:spcPts val="0"/>
              </a:spcBef>
              <a:spcAft>
                <a:spcPts val="0"/>
              </a:spcAft>
              <a:buClr>
                <a:schemeClr val="dk1"/>
              </a:buClr>
              <a:buSzPts val="1400"/>
              <a:buFont typeface="Calibri"/>
              <a:buNone/>
            </a:pPr>
            <a:r>
              <a:rPr lang="en-US" sz="1200" b="0" i="0" u="none" strike="noStrike" cap="none" dirty="0" smtClean="0">
                <a:solidFill>
                  <a:schemeClr val="dk1"/>
                </a:solidFill>
                <a:latin typeface="+mn-lt"/>
                <a:ea typeface="Calibri"/>
                <a:cs typeface="Calibri"/>
                <a:sym typeface="Calibri"/>
              </a:rPr>
              <a:t>Because definitions of SE have been developed in different domains (non-profit, for-profit and public sectors) they are not all the same, however, remain fairly similar. The</a:t>
            </a:r>
            <a:r>
              <a:rPr lang="en-US" sz="1200" b="0" i="0" u="none" strike="noStrike" cap="none" baseline="0" dirty="0" smtClean="0">
                <a:solidFill>
                  <a:schemeClr val="dk1"/>
                </a:solidFill>
                <a:latin typeface="+mn-lt"/>
                <a:ea typeface="Calibri"/>
                <a:cs typeface="Calibri"/>
                <a:sym typeface="Calibri"/>
              </a:rPr>
              <a:t> definition we are working with within this project is as you can read here: </a:t>
            </a:r>
            <a:endParaRPr lang="en-US" dirty="0" smtClean="0"/>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9</a:t>
            </a:fld>
            <a:endParaRPr lang="de-AT"/>
          </a:p>
        </p:txBody>
      </p:sp>
    </p:spTree>
    <p:extLst>
      <p:ext uri="{BB962C8B-B14F-4D97-AF65-F5344CB8AC3E}">
        <p14:creationId xmlns:p14="http://schemas.microsoft.com/office/powerpoint/2010/main" val="180279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10</a:t>
            </a:fld>
            <a:endParaRPr lang="de-AT"/>
          </a:p>
        </p:txBody>
      </p:sp>
    </p:spTree>
    <p:extLst>
      <p:ext uri="{BB962C8B-B14F-4D97-AF65-F5344CB8AC3E}">
        <p14:creationId xmlns:p14="http://schemas.microsoft.com/office/powerpoint/2010/main" val="995865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11</a:t>
            </a:fld>
            <a:endParaRPr lang="de-AT"/>
          </a:p>
        </p:txBody>
      </p:sp>
    </p:spTree>
    <p:extLst>
      <p:ext uri="{BB962C8B-B14F-4D97-AF65-F5344CB8AC3E}">
        <p14:creationId xmlns:p14="http://schemas.microsoft.com/office/powerpoint/2010/main" val="3448560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rgbClr val="222222"/>
                </a:solidFill>
                <a:latin typeface="Arial"/>
                <a:ea typeface="Arial"/>
                <a:cs typeface="Arial"/>
                <a:sym typeface="Arial"/>
              </a:rPr>
              <a:t>The Business Model Canvas was proposed by </a:t>
            </a:r>
            <a:r>
              <a:rPr lang="en-US" sz="1200" dirty="0" smtClean="0">
                <a:solidFill>
                  <a:srgbClr val="0D8EA2"/>
                </a:solidFill>
                <a:latin typeface="Arial"/>
                <a:ea typeface="Arial"/>
                <a:cs typeface="Arial"/>
                <a:sym typeface="Arial"/>
              </a:rPr>
              <a:t>Alexander </a:t>
            </a:r>
            <a:r>
              <a:rPr lang="en-US" sz="1200" dirty="0" err="1" smtClean="0">
                <a:solidFill>
                  <a:srgbClr val="0D8EA2"/>
                </a:solidFill>
                <a:latin typeface="Arial"/>
                <a:ea typeface="Arial"/>
                <a:cs typeface="Arial"/>
                <a:sym typeface="Arial"/>
              </a:rPr>
              <a:t>Osterwalder</a:t>
            </a:r>
            <a:r>
              <a:rPr lang="en-US" sz="1200" dirty="0" smtClean="0">
                <a:solidFill>
                  <a:srgbClr val="0D8EA2"/>
                </a:solidFill>
                <a:latin typeface="Arial"/>
                <a:ea typeface="Arial"/>
                <a:cs typeface="Arial"/>
                <a:sym typeface="Arial"/>
              </a:rPr>
              <a:t> </a:t>
            </a:r>
            <a:r>
              <a:rPr lang="en-US" sz="1200" dirty="0" smtClean="0">
                <a:solidFill>
                  <a:srgbClr val="0B0080"/>
                </a:solidFill>
                <a:latin typeface="Arial"/>
                <a:ea typeface="Arial"/>
                <a:cs typeface="Arial"/>
                <a:sym typeface="Arial"/>
              </a:rPr>
              <a:t>and </a:t>
            </a:r>
            <a:r>
              <a:rPr lang="en-US" sz="1200" dirty="0" smtClean="0">
                <a:solidFill>
                  <a:srgbClr val="0D8EA2"/>
                </a:solidFill>
                <a:latin typeface="Arial"/>
                <a:ea typeface="Arial"/>
                <a:cs typeface="Arial"/>
                <a:sym typeface="Arial"/>
              </a:rPr>
              <a:t>Yves </a:t>
            </a:r>
            <a:r>
              <a:rPr lang="en-US" sz="1200" dirty="0" err="1" smtClean="0">
                <a:solidFill>
                  <a:srgbClr val="0D8EA2"/>
                </a:solidFill>
                <a:latin typeface="Arial"/>
                <a:ea typeface="Arial"/>
                <a:cs typeface="Arial"/>
                <a:sym typeface="Arial"/>
              </a:rPr>
              <a:t>Pigneur</a:t>
            </a:r>
            <a:r>
              <a:rPr lang="en-US" sz="1200" dirty="0" smtClean="0">
                <a:solidFill>
                  <a:srgbClr val="0D8EA2"/>
                </a:solidFill>
                <a:latin typeface="Arial"/>
                <a:ea typeface="Arial"/>
                <a:cs typeface="Arial"/>
                <a:sym typeface="Arial"/>
              </a:rPr>
              <a:t> </a:t>
            </a:r>
            <a:r>
              <a:rPr lang="en-US" sz="1200" dirty="0" smtClean="0">
                <a:solidFill>
                  <a:srgbClr val="222222"/>
                </a:solidFill>
                <a:latin typeface="Arial"/>
                <a:ea typeface="Arial"/>
                <a:cs typeface="Arial"/>
                <a:sym typeface="Arial"/>
              </a:rPr>
              <a:t>based on the book: „</a:t>
            </a:r>
            <a:r>
              <a:rPr lang="en-US" sz="1200" i="1" dirty="0" smtClean="0">
                <a:solidFill>
                  <a:srgbClr val="C00000"/>
                </a:solidFill>
                <a:latin typeface="Arial"/>
                <a:ea typeface="Arial"/>
                <a:cs typeface="Arial"/>
                <a:sym typeface="Arial"/>
              </a:rPr>
              <a:t>Business Model Generation: A Handbook for Visionaries</a:t>
            </a:r>
            <a:r>
              <a:rPr lang="en-US" sz="1200" dirty="0" smtClean="0">
                <a:solidFill>
                  <a:srgbClr val="222222"/>
                </a:solidFill>
                <a:latin typeface="Arial"/>
                <a:ea typeface="Arial"/>
                <a:cs typeface="Arial"/>
                <a:sym typeface="Arial"/>
              </a:rPr>
              <a:t>” (2010).</a:t>
            </a:r>
          </a:p>
          <a:p>
            <a:endParaRPr lang="en-US" dirty="0" smtClean="0"/>
          </a:p>
          <a:p>
            <a:pPr marL="0" marR="0" lvl="0" indent="0" algn="just" rtl="0">
              <a:spcBef>
                <a:spcPts val="0"/>
              </a:spcBef>
              <a:spcAft>
                <a:spcPts val="0"/>
              </a:spcAft>
              <a:buNone/>
            </a:pPr>
            <a:r>
              <a:rPr lang="en-US" sz="1200" b="1" dirty="0" smtClean="0">
                <a:solidFill>
                  <a:srgbClr val="222222"/>
                </a:solidFill>
                <a:latin typeface="Arial"/>
                <a:ea typeface="Arial"/>
                <a:cs typeface="Arial"/>
                <a:sym typeface="Arial"/>
              </a:rPr>
              <a:t>Business Model Canvas</a:t>
            </a:r>
            <a:r>
              <a:rPr lang="en-US" sz="1200" dirty="0" smtClean="0">
                <a:solidFill>
                  <a:srgbClr val="222222"/>
                </a:solidFill>
                <a:latin typeface="Arial"/>
                <a:ea typeface="Arial"/>
                <a:cs typeface="Arial"/>
                <a:sym typeface="Arial"/>
              </a:rPr>
              <a:t>:</a:t>
            </a:r>
            <a:endParaRPr lang="en-US" sz="1000" dirty="0" smtClean="0">
              <a:solidFill>
                <a:schemeClr val="dk1"/>
              </a:solidFill>
              <a:latin typeface="+mn-lt"/>
              <a:ea typeface="Calibri"/>
              <a:cs typeface="Calibri"/>
              <a:sym typeface="Calibri"/>
            </a:endParaRPr>
          </a:p>
          <a:p>
            <a:pPr marL="514350" marR="0" lvl="0" indent="-514350" algn="just" rtl="0">
              <a:spcBef>
                <a:spcPts val="0"/>
              </a:spcBef>
              <a:spcAft>
                <a:spcPts val="0"/>
              </a:spcAft>
              <a:buClr>
                <a:srgbClr val="000000"/>
              </a:buClr>
              <a:buSzPts val="2500"/>
              <a:buFont typeface="Noto Sans Symbols"/>
              <a:buChar char="✔"/>
            </a:pPr>
            <a:r>
              <a:rPr lang="en-US" sz="1200" dirty="0" smtClean="0">
                <a:solidFill>
                  <a:srgbClr val="222222"/>
                </a:solidFill>
                <a:latin typeface="Arial"/>
                <a:ea typeface="Arial"/>
                <a:cs typeface="Arial"/>
                <a:sym typeface="Arial"/>
              </a:rPr>
              <a:t>a </a:t>
            </a:r>
            <a:r>
              <a:rPr lang="en-US" sz="1200" dirty="0" smtClean="0">
                <a:solidFill>
                  <a:srgbClr val="0D8EA2"/>
                </a:solidFill>
                <a:latin typeface="Arial"/>
                <a:ea typeface="Arial"/>
                <a:cs typeface="Arial"/>
                <a:sym typeface="Arial"/>
              </a:rPr>
              <a:t>strategic management </a:t>
            </a:r>
            <a:r>
              <a:rPr lang="en-US" sz="1200" dirty="0" smtClean="0">
                <a:solidFill>
                  <a:srgbClr val="222222"/>
                </a:solidFill>
                <a:latin typeface="Arial"/>
                <a:ea typeface="Arial"/>
                <a:cs typeface="Arial"/>
                <a:sym typeface="Arial"/>
              </a:rPr>
              <a:t>and </a:t>
            </a:r>
            <a:r>
              <a:rPr lang="en-US" sz="1200" dirty="0" smtClean="0">
                <a:solidFill>
                  <a:srgbClr val="0D8EA2"/>
                </a:solidFill>
                <a:latin typeface="Arial"/>
                <a:ea typeface="Arial"/>
                <a:cs typeface="Arial"/>
                <a:sym typeface="Arial"/>
              </a:rPr>
              <a:t>lean startup </a:t>
            </a:r>
            <a:r>
              <a:rPr lang="en-US" sz="1200" dirty="0" smtClean="0">
                <a:solidFill>
                  <a:srgbClr val="222222"/>
                </a:solidFill>
                <a:latin typeface="Arial"/>
                <a:ea typeface="Arial"/>
                <a:cs typeface="Arial"/>
                <a:sym typeface="Arial"/>
              </a:rPr>
              <a:t>template for developing new or documenting existing </a:t>
            </a:r>
            <a:r>
              <a:rPr lang="en-US" sz="1200" dirty="0" smtClean="0">
                <a:solidFill>
                  <a:srgbClr val="0D8EA2"/>
                </a:solidFill>
                <a:latin typeface="Arial"/>
                <a:ea typeface="Arial"/>
                <a:cs typeface="Arial"/>
                <a:sym typeface="Arial"/>
              </a:rPr>
              <a:t>business models</a:t>
            </a:r>
            <a:r>
              <a:rPr lang="en-US" sz="1200" dirty="0" smtClean="0">
                <a:solidFill>
                  <a:srgbClr val="222222"/>
                </a:solidFill>
                <a:latin typeface="Arial"/>
                <a:ea typeface="Arial"/>
                <a:cs typeface="Arial"/>
                <a:sym typeface="Arial"/>
              </a:rPr>
              <a:t>.</a:t>
            </a:r>
            <a:endParaRPr lang="en-US" sz="1200" baseline="30000" dirty="0" smtClean="0">
              <a:solidFill>
                <a:srgbClr val="0B0080"/>
              </a:solidFill>
              <a:latin typeface="Arial"/>
              <a:ea typeface="Arial"/>
              <a:cs typeface="Arial"/>
              <a:sym typeface="Arial"/>
            </a:endParaRPr>
          </a:p>
          <a:p>
            <a:pPr marL="514350" marR="0" lvl="0" indent="-514350" algn="just" rtl="0">
              <a:spcBef>
                <a:spcPts val="0"/>
              </a:spcBef>
              <a:spcAft>
                <a:spcPts val="0"/>
              </a:spcAft>
              <a:buClr>
                <a:srgbClr val="000000"/>
              </a:buClr>
              <a:buSzPts val="2500"/>
              <a:buFont typeface="Noto Sans Symbols"/>
              <a:buChar char="✔"/>
            </a:pPr>
            <a:r>
              <a:rPr lang="en-US" sz="1200" dirty="0" smtClean="0">
                <a:solidFill>
                  <a:srgbClr val="222222"/>
                </a:solidFill>
                <a:latin typeface="Arial"/>
                <a:ea typeface="Arial"/>
                <a:cs typeface="Arial"/>
                <a:sym typeface="Arial"/>
              </a:rPr>
              <a:t>a visual chart with elements describing a firm's or product's </a:t>
            </a:r>
            <a:r>
              <a:rPr lang="en-US" sz="1200" dirty="0" smtClean="0">
                <a:solidFill>
                  <a:srgbClr val="0D8EA2"/>
                </a:solidFill>
                <a:latin typeface="Arial"/>
                <a:ea typeface="Arial"/>
                <a:cs typeface="Arial"/>
                <a:sym typeface="Arial"/>
              </a:rPr>
              <a:t>value proposition</a:t>
            </a:r>
            <a:r>
              <a:rPr lang="en-US" sz="1200" dirty="0" smtClean="0">
                <a:solidFill>
                  <a:srgbClr val="222222"/>
                </a:solidFill>
                <a:latin typeface="Arial"/>
                <a:ea typeface="Arial"/>
                <a:cs typeface="Arial"/>
                <a:sym typeface="Arial"/>
              </a:rPr>
              <a:t>, infrastructure, customers, and finances. </a:t>
            </a:r>
          </a:p>
          <a:p>
            <a:endParaRPr lang="en-US" dirty="0" smtClean="0"/>
          </a:p>
          <a:p>
            <a:pPr marL="0" marR="0" lvl="0" indent="0" algn="just" rtl="0">
              <a:spcBef>
                <a:spcPts val="0"/>
              </a:spcBef>
              <a:spcAft>
                <a:spcPts val="0"/>
              </a:spcAft>
              <a:buNone/>
            </a:pPr>
            <a:r>
              <a:rPr lang="en-US" sz="1200" b="1" dirty="0" smtClean="0">
                <a:solidFill>
                  <a:srgbClr val="000000"/>
                </a:solidFill>
                <a:latin typeface="Arial"/>
                <a:ea typeface="Arial"/>
                <a:cs typeface="Arial"/>
                <a:sym typeface="Arial"/>
              </a:rPr>
              <a:t>Business model canvas: </a:t>
            </a:r>
            <a:endParaRPr lang="en-US" sz="1000" dirty="0" smtClean="0">
              <a:solidFill>
                <a:schemeClr val="dk1"/>
              </a:solidFill>
              <a:latin typeface="+mn-lt"/>
              <a:ea typeface="Calibri"/>
              <a:cs typeface="Calibri"/>
              <a:sym typeface="Calibri"/>
            </a:endParaRPr>
          </a:p>
          <a:p>
            <a:pPr marL="404775" marR="0" lvl="0" indent="-404775" algn="just" rtl="0">
              <a:spcBef>
                <a:spcPts val="0"/>
              </a:spcBef>
              <a:spcAft>
                <a:spcPts val="0"/>
              </a:spcAft>
              <a:buClr>
                <a:srgbClr val="000000"/>
              </a:buClr>
              <a:buSzPts val="2500"/>
              <a:buFont typeface="Noto Sans Symbols"/>
              <a:buChar char="▪"/>
            </a:pPr>
            <a:r>
              <a:rPr lang="en-US" sz="1200" dirty="0" smtClean="0">
                <a:solidFill>
                  <a:srgbClr val="222222"/>
                </a:solidFill>
                <a:latin typeface="Arial"/>
                <a:ea typeface="Arial"/>
                <a:cs typeface="Arial"/>
                <a:sym typeface="Arial"/>
              </a:rPr>
              <a:t>helps to build businesses by visualization of the most important dimensions</a:t>
            </a:r>
          </a:p>
          <a:p>
            <a:pPr marL="404775" marR="0" lvl="0" indent="-404775" algn="just" rtl="0">
              <a:spcBef>
                <a:spcPts val="0"/>
              </a:spcBef>
              <a:spcAft>
                <a:spcPts val="0"/>
              </a:spcAft>
              <a:buClr>
                <a:srgbClr val="000000"/>
              </a:buClr>
              <a:buSzPts val="2500"/>
              <a:buFont typeface="Noto Sans Symbols"/>
              <a:buChar char="▪"/>
            </a:pPr>
            <a:r>
              <a:rPr lang="en-US" sz="1200" dirty="0" smtClean="0">
                <a:solidFill>
                  <a:srgbClr val="222222"/>
                </a:solidFill>
                <a:latin typeface="Arial"/>
                <a:ea typeface="Arial"/>
                <a:cs typeface="Arial"/>
                <a:sym typeface="Arial"/>
              </a:rPr>
              <a:t>assists firms in improving their products and services</a:t>
            </a:r>
          </a:p>
          <a:p>
            <a:pPr marL="0" marR="0" lvl="0" indent="0" algn="just" rtl="0">
              <a:spcBef>
                <a:spcPts val="0"/>
              </a:spcBef>
              <a:spcAft>
                <a:spcPts val="0"/>
              </a:spcAft>
              <a:buClr>
                <a:srgbClr val="000000"/>
              </a:buClr>
              <a:buSzPts val="2500"/>
              <a:buFont typeface="Noto Sans Symbols"/>
              <a:buNone/>
            </a:pPr>
            <a:endParaRPr lang="en-US" sz="1200" dirty="0" smtClean="0">
              <a:solidFill>
                <a:srgbClr val="222222"/>
              </a:solidFill>
              <a:latin typeface="Arial"/>
              <a:ea typeface="Arial"/>
              <a:cs typeface="Arial"/>
              <a:sym typeface="Arial"/>
            </a:endParaRPr>
          </a:p>
          <a:p>
            <a:pPr marL="0" marR="0" lvl="0" indent="0" algn="just" rtl="0">
              <a:spcBef>
                <a:spcPts val="0"/>
              </a:spcBef>
              <a:spcAft>
                <a:spcPts val="0"/>
              </a:spcAft>
              <a:buClr>
                <a:srgbClr val="000000"/>
              </a:buClr>
              <a:buSzPts val="2500"/>
              <a:buFont typeface="Noto Sans Symbols"/>
              <a:buNone/>
            </a:pPr>
            <a:r>
              <a:rPr lang="en-US" sz="1200" dirty="0" smtClean="0">
                <a:solidFill>
                  <a:schemeClr val="dk1"/>
                </a:solidFill>
                <a:latin typeface="Arial"/>
                <a:ea typeface="Arial"/>
                <a:cs typeface="Arial"/>
                <a:sym typeface="Arial"/>
              </a:rPr>
              <a:t>The structure of the business model canvas </a:t>
            </a:r>
            <a:r>
              <a:rPr lang="en-US" sz="1200" b="1" dirty="0" smtClean="0">
                <a:solidFill>
                  <a:srgbClr val="0D8EA2"/>
                </a:solidFill>
                <a:latin typeface="Arial"/>
                <a:ea typeface="Arial"/>
                <a:cs typeface="Arial"/>
                <a:sym typeface="Arial"/>
              </a:rPr>
              <a:t>can be used to develop any idea</a:t>
            </a:r>
            <a:r>
              <a:rPr lang="en-US" sz="1200" b="1" baseline="0" dirty="0" smtClean="0">
                <a:solidFill>
                  <a:schemeClr val="dk1"/>
                </a:solidFill>
                <a:latin typeface="Arial"/>
                <a:ea typeface="Arial"/>
                <a:cs typeface="Arial"/>
                <a:sym typeface="Arial"/>
              </a:rPr>
              <a:t> </a:t>
            </a:r>
            <a:r>
              <a:rPr lang="en-US" sz="1200" dirty="0" smtClean="0">
                <a:solidFill>
                  <a:schemeClr val="dk1"/>
                </a:solidFill>
                <a:latin typeface="Arial"/>
                <a:ea typeface="Arial"/>
                <a:cs typeface="Arial"/>
                <a:sym typeface="Arial"/>
              </a:rPr>
              <a:t>even if you are not planning on turning your idea into a business. </a:t>
            </a:r>
            <a:endParaRPr lang="en-US" sz="1000" dirty="0" smtClean="0">
              <a:solidFill>
                <a:schemeClr val="dk1"/>
              </a:solidFill>
              <a:latin typeface="+mn-lt"/>
              <a:ea typeface="Calibri"/>
              <a:cs typeface="Calibri"/>
              <a:sym typeface="Calibri"/>
            </a:endParaRPr>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12</a:t>
            </a:fld>
            <a:endParaRPr lang="de-AT"/>
          </a:p>
        </p:txBody>
      </p:sp>
    </p:spTree>
    <p:extLst>
      <p:ext uri="{BB962C8B-B14F-4D97-AF65-F5344CB8AC3E}">
        <p14:creationId xmlns:p14="http://schemas.microsoft.com/office/powerpoint/2010/main" val="1747989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13</a:t>
            </a:fld>
            <a:endParaRPr lang="de-AT"/>
          </a:p>
        </p:txBody>
      </p:sp>
    </p:spTree>
    <p:extLst>
      <p:ext uri="{BB962C8B-B14F-4D97-AF65-F5344CB8AC3E}">
        <p14:creationId xmlns:p14="http://schemas.microsoft.com/office/powerpoint/2010/main" val="34639480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But what is different to a Social Enterprise?</a:t>
            </a:r>
            <a:r>
              <a:rPr lang="en-US" baseline="0" dirty="0" smtClean="0"/>
              <a:t> One main difference is, that within the social enterprise ecosystem you have the beneficiaries and the customers who are using the services that social business provide. Customers are those who pay for a goods or services while the beneficiaries are those whom the Social Enterprise wants to help. Therefore we need for our business canvas not only 9 building blocks from the customer perspective, but also building blocks from the beneficiary perspective. Whenever I’m talking about on or from the customer perspective I’m using the green hood. when I’m talking about the beneficiary perspective, I’ll wear the blue hood. </a:t>
            </a:r>
          </a:p>
          <a:p>
            <a:endParaRPr lang="en-US" dirty="0" smtClean="0"/>
          </a:p>
          <a:p>
            <a:r>
              <a:rPr lang="en-US" baseline="0" dirty="0" smtClean="0"/>
              <a:t>The checkmark indicates what we have covered in our first training while the exclamation mark is indicating which building block we are covering today in our second training. </a:t>
            </a:r>
          </a:p>
          <a:p>
            <a:endParaRPr lang="en-US" baseline="0" dirty="0" smtClean="0"/>
          </a:p>
          <a:p>
            <a:r>
              <a:rPr lang="en-US" dirty="0" smtClean="0"/>
              <a:t>Here you see</a:t>
            </a:r>
            <a:r>
              <a:rPr lang="en-US" baseline="0" dirty="0" smtClean="0"/>
              <a:t> the Social Business Canvas from the Customer Perspective. Therefore I have to switch now to the green hood. </a:t>
            </a:r>
          </a:p>
          <a:p>
            <a:endParaRPr lang="en-US" baseline="0" dirty="0" smtClean="0"/>
          </a:p>
          <a:p>
            <a:r>
              <a:rPr lang="en-US" baseline="0" dirty="0" smtClean="0"/>
              <a:t>According to the slide we have covered the customer segments already in October, but will have a look on Distribution, products/service and it’s value proposition, competitors, cost structure and revenue streams today. </a:t>
            </a:r>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14</a:t>
            </a:fld>
            <a:endParaRPr lang="de-AT"/>
          </a:p>
        </p:txBody>
      </p:sp>
    </p:spTree>
    <p:extLst>
      <p:ext uri="{BB962C8B-B14F-4D97-AF65-F5344CB8AC3E}">
        <p14:creationId xmlns:p14="http://schemas.microsoft.com/office/powerpoint/2010/main" val="27228982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aseline="0" dirty="0" smtClean="0"/>
              <a:t>Now lets have a look on the beneficiary perspective. This means I have to switch to the blue hood. </a:t>
            </a:r>
          </a:p>
          <a:p>
            <a:endParaRPr lang="en-US" baseline="0" dirty="0" smtClean="0"/>
          </a:p>
          <a:p>
            <a:r>
              <a:rPr lang="en-US" baseline="0" dirty="0" smtClean="0"/>
              <a:t>According to that, the two building blocks. Social Challenge and Beneficiaries were covered in October, while the beneficiaries potential input, partners, core activities and resources will be covered today. The desired Future State / Output will be covered in the next training. This means if you are interested to get the full picture, please register also for the third training </a:t>
            </a:r>
            <a:r>
              <a:rPr lang="en-US" baseline="0" dirty="0" smtClean="0">
                <a:sym typeface="Wingdings" panose="05000000000000000000" pitchFamily="2" charset="2"/>
              </a:rPr>
              <a:t>.</a:t>
            </a:r>
          </a:p>
          <a:p>
            <a:endParaRPr lang="en-US" baseline="0" dirty="0" smtClean="0">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As you notice quite a lot of content. That you have enough energy for the building blocks we are </a:t>
            </a:r>
            <a:r>
              <a:rPr lang="en-US" baseline="0" dirty="0" err="1" smtClean="0"/>
              <a:t>discussin</a:t>
            </a:r>
            <a:r>
              <a:rPr lang="en-US" baseline="0" dirty="0" smtClean="0"/>
              <a:t>  I suggest to have a break for 15 minutes. Let’s be back at…..</a:t>
            </a:r>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15</a:t>
            </a:fld>
            <a:endParaRPr lang="de-AT"/>
          </a:p>
        </p:txBody>
      </p:sp>
    </p:spTree>
    <p:extLst>
      <p:ext uri="{BB962C8B-B14F-4D97-AF65-F5344CB8AC3E}">
        <p14:creationId xmlns:p14="http://schemas.microsoft.com/office/powerpoint/2010/main" val="808560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16</a:t>
            </a:fld>
            <a:endParaRPr lang="de-AT"/>
          </a:p>
        </p:txBody>
      </p:sp>
    </p:spTree>
    <p:extLst>
      <p:ext uri="{BB962C8B-B14F-4D97-AF65-F5344CB8AC3E}">
        <p14:creationId xmlns:p14="http://schemas.microsoft.com/office/powerpoint/2010/main" val="1733888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1.) Customer Segments you want to serve</a:t>
            </a:r>
          </a:p>
          <a:p>
            <a:endParaRPr lang="en-US" dirty="0" smtClean="0"/>
          </a:p>
          <a:p>
            <a:r>
              <a:rPr lang="en-US" dirty="0" smtClean="0"/>
              <a:t>2.) Value Proposition</a:t>
            </a:r>
          </a:p>
          <a:p>
            <a:r>
              <a:rPr lang="en-US" dirty="0" smtClean="0"/>
              <a:t>The</a:t>
            </a:r>
            <a:r>
              <a:rPr lang="en-US" baseline="0" dirty="0" smtClean="0"/>
              <a:t> Value Proposition Building blocks describes the bundle of products and services that create value for a specific customer segment.  The Value proposition is the reason why customers turn to one company over another. Each Value Propositions consists of a selected bundle of products and/or services that caters to the requirements of a specific Customer segment . In this sense the Value Proposition is an aggregation, or bundle of benefits that a SE offers customers. </a:t>
            </a:r>
          </a:p>
          <a:p>
            <a:endParaRPr lang="en-US" baseline="0" dirty="0" smtClean="0"/>
          </a:p>
          <a:p>
            <a:r>
              <a:rPr lang="en-US" baseline="0" dirty="0" smtClean="0"/>
              <a:t>Some Value Proposition might be innovative and represent a new or disruptive offer. Others may be similar to existing market offers, but with added features and attributes. </a:t>
            </a:r>
            <a:endParaRPr lang="en-US" dirty="0" smtClean="0"/>
          </a:p>
          <a:p>
            <a:endParaRPr lang="en-US" dirty="0" smtClean="0"/>
          </a:p>
          <a:p>
            <a:endParaRPr lang="en-US" dirty="0" smtClean="0"/>
          </a:p>
          <a:p>
            <a:r>
              <a:rPr lang="en-US" dirty="0" smtClean="0"/>
              <a:t>3.) Distribution</a:t>
            </a:r>
          </a:p>
          <a:p>
            <a:r>
              <a:rPr lang="en-US" dirty="0" smtClean="0"/>
              <a:t>The Distribution Building Blocks describe how a SE</a:t>
            </a:r>
            <a:r>
              <a:rPr lang="en-US" baseline="0" dirty="0" smtClean="0"/>
              <a:t> communicates with and reaches its Customer Segments to deliver a value proposition.</a:t>
            </a:r>
          </a:p>
          <a:p>
            <a:r>
              <a:rPr lang="en-US" baseline="0" dirty="0" smtClean="0"/>
              <a:t>Communication, distribution, and sales channels comprise a company's interface with customers. These distribution channels are customer touch points that play an important role in the customer experience. Key question here is: through which Distribution channels to our customer segments want to be reached?</a:t>
            </a:r>
          </a:p>
          <a:p>
            <a:endParaRPr lang="en-US" baseline="0" dirty="0" smtClean="0"/>
          </a:p>
          <a:p>
            <a:r>
              <a:rPr lang="en-US" baseline="0" dirty="0" smtClean="0"/>
              <a:t>4.) Marketing &amp; Communication</a:t>
            </a:r>
          </a:p>
          <a:p>
            <a:r>
              <a:rPr lang="en-US" baseline="0" dirty="0" smtClean="0"/>
              <a:t>The Marketing &amp; Communication Building Block describes the types of relationships a SE establishes with specific customer segments. </a:t>
            </a:r>
          </a:p>
          <a:p>
            <a:r>
              <a:rPr lang="en-US" baseline="0" dirty="0" smtClean="0"/>
              <a:t>A SE should clarify the type of communication it wants to establish which each Customer segments. Relationships can range from personal to automated. </a:t>
            </a:r>
          </a:p>
          <a:p>
            <a:r>
              <a:rPr lang="en-US" baseline="0" dirty="0" smtClean="0"/>
              <a:t>Marketing and Communication can be driven by:</a:t>
            </a:r>
          </a:p>
          <a:p>
            <a:pPr marL="171450" indent="-171450">
              <a:buFontTx/>
              <a:buChar char="-"/>
            </a:pPr>
            <a:r>
              <a:rPr lang="en-US" baseline="0" dirty="0" smtClean="0"/>
              <a:t>Customer acquisition</a:t>
            </a:r>
          </a:p>
          <a:p>
            <a:pPr marL="171450" indent="-171450">
              <a:buFontTx/>
              <a:buChar char="-"/>
            </a:pPr>
            <a:r>
              <a:rPr lang="en-US" baseline="0" dirty="0" smtClean="0"/>
              <a:t>Customer retention</a:t>
            </a:r>
          </a:p>
          <a:p>
            <a:pPr marL="171450" indent="-171450">
              <a:buFontTx/>
              <a:buChar char="-"/>
            </a:pPr>
            <a:r>
              <a:rPr lang="en-US" baseline="0" dirty="0" smtClean="0"/>
              <a:t>Boosting sales (upselling)</a:t>
            </a:r>
          </a:p>
          <a:p>
            <a:pPr marL="0" indent="0">
              <a:buFontTx/>
              <a:buNone/>
            </a:pPr>
            <a:r>
              <a:rPr lang="en-US" baseline="0" dirty="0" smtClean="0"/>
              <a:t>Key question here is: What type of relationship does each of our customer Segments expect us to establish and maintain with them? Hoy costly are they?</a:t>
            </a:r>
          </a:p>
          <a:p>
            <a:pPr marL="0" indent="0">
              <a:buFontTx/>
              <a:buNone/>
            </a:pPr>
            <a:endParaRPr lang="en-US" baseline="0" dirty="0" smtClean="0"/>
          </a:p>
          <a:p>
            <a:pPr marL="0" indent="0">
              <a:buFontTx/>
              <a:buNone/>
            </a:pPr>
            <a:r>
              <a:rPr lang="en-US" baseline="0" dirty="0" smtClean="0"/>
              <a:t>5.) Cost Structure</a:t>
            </a:r>
          </a:p>
          <a:p>
            <a:pPr marL="0" indent="0">
              <a:buFontTx/>
              <a:buNone/>
            </a:pPr>
            <a:r>
              <a:rPr lang="en-US" baseline="0" dirty="0" smtClean="0"/>
              <a:t>The Cost structure describes all costs incurred to operate a business model. Here you should describe the most important costs incurred while operating under a particular business model. Creating and delivering value, maintaining customer relationships, and generating revenues all incur costs. Such costs can be calculated relatively easily after you have defined Key Resources, Key Activities and Key Marketing &amp; Communication Strategies. Some business models are more cost-driven than others. </a:t>
            </a:r>
          </a:p>
          <a:p>
            <a:pPr marL="0" indent="0">
              <a:buFontTx/>
              <a:buNone/>
            </a:pPr>
            <a:endParaRPr lang="en-US" baseline="0" dirty="0" smtClean="0"/>
          </a:p>
          <a:p>
            <a:pPr marL="0" indent="0">
              <a:buFontTx/>
              <a:buNone/>
            </a:pPr>
            <a:r>
              <a:rPr lang="en-US" baseline="0" dirty="0" smtClean="0"/>
              <a:t>6</a:t>
            </a:r>
            <a:r>
              <a:rPr lang="en-US" baseline="0" dirty="0" smtClean="0">
                <a:sym typeface="Wingdings" panose="05000000000000000000" pitchFamily="2" charset="2"/>
              </a:rPr>
              <a:t>.) Revenue Streams</a:t>
            </a:r>
          </a:p>
          <a:p>
            <a:pPr marL="0" indent="0">
              <a:buFontTx/>
              <a:buNone/>
            </a:pPr>
            <a:r>
              <a:rPr lang="en-US" baseline="0" dirty="0" smtClean="0">
                <a:sym typeface="Wingdings" panose="05000000000000000000" pitchFamily="2" charset="2"/>
              </a:rPr>
              <a:t>As the building block implies, here you think about how much cash do you generate from each customer segment? Of course you know, that you have to subtract the costs from the revenues to create finally some earnings. </a:t>
            </a:r>
          </a:p>
          <a:p>
            <a:pPr marL="0" indent="0">
              <a:buFontTx/>
              <a:buNone/>
            </a:pPr>
            <a:r>
              <a:rPr lang="en-US" baseline="0" dirty="0" smtClean="0">
                <a:sym typeface="Wingdings" panose="05000000000000000000" pitchFamily="2" charset="2"/>
              </a:rPr>
              <a:t>If customers comprise the heart of a business model, revenue streams are its arteries. You as a SE must ask yourself ‘For what value is each Customer Segment truly willing to pay?’ . Each revenue stream may have different pricing mechanism, such as fixed list prices, bargaining, auctioning, market dependent, volume dependent, or yield management. </a:t>
            </a:r>
          </a:p>
          <a:p>
            <a:pPr marL="0" indent="0">
              <a:buFontTx/>
              <a:buNone/>
            </a:pPr>
            <a:endParaRPr lang="en-US" baseline="0" dirty="0" smtClean="0">
              <a:sym typeface="Wingdings" panose="05000000000000000000" pitchFamily="2" charset="2"/>
            </a:endParaRPr>
          </a:p>
          <a:p>
            <a:pPr marL="0" indent="0">
              <a:buFontTx/>
              <a:buNone/>
            </a:pPr>
            <a:r>
              <a:rPr lang="en-US" baseline="0" dirty="0" smtClean="0">
                <a:sym typeface="Wingdings" panose="05000000000000000000" pitchFamily="2" charset="2"/>
              </a:rPr>
              <a:t>7.) Competitors</a:t>
            </a:r>
          </a:p>
          <a:p>
            <a:pPr marL="0" indent="0">
              <a:buFontTx/>
              <a:buNone/>
            </a:pPr>
            <a:r>
              <a:rPr lang="en-US" baseline="0" dirty="0" smtClean="0">
                <a:sym typeface="Wingdings" panose="05000000000000000000" pitchFamily="2" charset="2"/>
              </a:rPr>
              <a:t>Finally you have to figure out what are the competitors doing? Do they target the same customer segment, do they offer the same product/Service. How do we differentiate with our value proposition to our competitor?</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17</a:t>
            </a:fld>
            <a:endParaRPr lang="de-AT"/>
          </a:p>
        </p:txBody>
      </p:sp>
    </p:spTree>
    <p:extLst>
      <p:ext uri="{BB962C8B-B14F-4D97-AF65-F5344CB8AC3E}">
        <p14:creationId xmlns:p14="http://schemas.microsoft.com/office/powerpoint/2010/main" val="1507599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A</a:t>
            </a:r>
            <a:r>
              <a:rPr lang="en-US" baseline="0" dirty="0" smtClean="0"/>
              <a:t> Value Proposition creates value for a Customer Segment through a distinct mix of elements catering to that segment’s needs. Values may be quantitative (</a:t>
            </a:r>
            <a:r>
              <a:rPr lang="en-US" baseline="0" dirty="0" err="1" smtClean="0"/>
              <a:t>eg</a:t>
            </a:r>
            <a:r>
              <a:rPr lang="en-US" baseline="0" dirty="0" smtClean="0"/>
              <a:t>. price,, speed of service,..) or qualitative (</a:t>
            </a:r>
            <a:r>
              <a:rPr lang="en-US" baseline="0" dirty="0" err="1" smtClean="0"/>
              <a:t>eg</a:t>
            </a:r>
            <a:r>
              <a:rPr lang="en-US" baseline="0" dirty="0" smtClean="0"/>
              <a:t>. Design, customer experience, ..)- </a:t>
            </a:r>
            <a:endParaRPr lang="en-US" dirty="0" smtClean="0"/>
          </a:p>
          <a:p>
            <a:endParaRPr lang="en-US" dirty="0" smtClean="0"/>
          </a:p>
          <a:p>
            <a:r>
              <a:rPr lang="en-US" dirty="0" smtClean="0"/>
              <a:t>The</a:t>
            </a:r>
            <a:r>
              <a:rPr lang="en-US" baseline="0" dirty="0" smtClean="0"/>
              <a:t> key questions we are asking here are:</a:t>
            </a:r>
          </a:p>
          <a:p>
            <a:pPr marL="171450" indent="-171450">
              <a:buFontTx/>
              <a:buChar char="-"/>
            </a:pPr>
            <a:r>
              <a:rPr lang="en-US" baseline="0" dirty="0" smtClean="0"/>
              <a:t>What value do we deliver to the customer?</a:t>
            </a:r>
          </a:p>
          <a:p>
            <a:pPr marL="171450" indent="-171450">
              <a:buFontTx/>
              <a:buChar char="-"/>
            </a:pPr>
            <a:r>
              <a:rPr lang="en-US" baseline="0" dirty="0" smtClean="0"/>
              <a:t>Which one of our customer’s problems are we helping to solve?</a:t>
            </a:r>
          </a:p>
          <a:p>
            <a:pPr marL="171450" indent="-171450">
              <a:buFontTx/>
              <a:buChar char="-"/>
            </a:pPr>
            <a:r>
              <a:rPr lang="en-US" baseline="0" dirty="0" smtClean="0"/>
              <a:t>Which customer needs are we satisfying? </a:t>
            </a:r>
          </a:p>
          <a:p>
            <a:pPr marL="171450" indent="-171450">
              <a:buFontTx/>
              <a:buChar char="-"/>
            </a:pPr>
            <a:r>
              <a:rPr lang="en-US" baseline="0" dirty="0" smtClean="0"/>
              <a:t>What bundles of products and services are we offering to each customer segment?</a:t>
            </a:r>
          </a:p>
          <a:p>
            <a:pPr marL="0" indent="0">
              <a:buFontTx/>
              <a:buNone/>
            </a:pPr>
            <a:endParaRPr lang="en-US" baseline="0" dirty="0" smtClean="0"/>
          </a:p>
          <a:p>
            <a:pPr marL="0" indent="0">
              <a:buFontTx/>
              <a:buNone/>
            </a:pPr>
            <a:r>
              <a:rPr lang="en-US" baseline="0" dirty="0" smtClean="0"/>
              <a:t>Elements form the following non-exhaustive list can contribute to customer value creation. </a:t>
            </a:r>
          </a:p>
          <a:p>
            <a:pPr marL="171450" indent="-171450">
              <a:buFontTx/>
              <a:buChar char="-"/>
            </a:pPr>
            <a:r>
              <a:rPr lang="en-US" baseline="0" dirty="0" smtClean="0"/>
              <a:t>Newness</a:t>
            </a:r>
          </a:p>
          <a:p>
            <a:pPr marL="171450" indent="-171450">
              <a:buFontTx/>
              <a:buChar char="-"/>
            </a:pPr>
            <a:r>
              <a:rPr lang="en-US" baseline="0" dirty="0" smtClean="0"/>
              <a:t>Performance</a:t>
            </a:r>
          </a:p>
          <a:p>
            <a:pPr marL="171450" indent="-171450">
              <a:buFontTx/>
              <a:buChar char="-"/>
            </a:pPr>
            <a:r>
              <a:rPr lang="en-US" baseline="0" dirty="0" smtClean="0"/>
              <a:t>Customization</a:t>
            </a:r>
          </a:p>
          <a:p>
            <a:pPr marL="171450" indent="-171450">
              <a:buFontTx/>
              <a:buChar char="-"/>
            </a:pPr>
            <a:r>
              <a:rPr lang="en-US" dirty="0" smtClean="0"/>
              <a:t>Design</a:t>
            </a:r>
          </a:p>
          <a:p>
            <a:pPr marL="171450" indent="-171450">
              <a:buFontTx/>
              <a:buChar char="-"/>
            </a:pPr>
            <a:r>
              <a:rPr lang="en-US" dirty="0" smtClean="0"/>
              <a:t>Brand/ Status</a:t>
            </a:r>
          </a:p>
          <a:p>
            <a:pPr marL="171450" indent="-171450">
              <a:buFontTx/>
              <a:buChar char="-"/>
            </a:pPr>
            <a:r>
              <a:rPr lang="en-US" dirty="0" smtClean="0"/>
              <a:t>Price</a:t>
            </a:r>
          </a:p>
          <a:p>
            <a:pPr marL="171450" indent="-171450">
              <a:buFontTx/>
              <a:buChar char="-"/>
            </a:pPr>
            <a:r>
              <a:rPr lang="en-US" dirty="0" smtClean="0"/>
              <a:t>Getting the job done</a:t>
            </a:r>
          </a:p>
          <a:p>
            <a:pPr marL="171450" indent="-171450">
              <a:buFontTx/>
              <a:buChar char="-"/>
            </a:pPr>
            <a:r>
              <a:rPr lang="en-US" dirty="0" smtClean="0"/>
              <a:t>Cost reduction</a:t>
            </a:r>
          </a:p>
          <a:p>
            <a:pPr marL="171450" indent="-171450">
              <a:buFontTx/>
              <a:buChar char="-"/>
            </a:pPr>
            <a:r>
              <a:rPr lang="en-US" dirty="0" smtClean="0"/>
              <a:t>Risk</a:t>
            </a:r>
            <a:r>
              <a:rPr lang="en-US" baseline="0" dirty="0" smtClean="0"/>
              <a:t> reduction</a:t>
            </a:r>
          </a:p>
          <a:p>
            <a:pPr marL="171450" indent="-171450">
              <a:buFontTx/>
              <a:buChar char="-"/>
            </a:pPr>
            <a:r>
              <a:rPr lang="en-US" baseline="0" dirty="0" smtClean="0"/>
              <a:t>Accessibility</a:t>
            </a:r>
          </a:p>
          <a:p>
            <a:pPr marL="171450" indent="-171450">
              <a:buFontTx/>
              <a:buChar char="-"/>
            </a:pPr>
            <a:r>
              <a:rPr lang="en-US" baseline="0" dirty="0" smtClean="0"/>
              <a:t>Convenience/usability</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18</a:t>
            </a:fld>
            <a:endParaRPr lang="de-AT"/>
          </a:p>
        </p:txBody>
      </p:sp>
    </p:spTree>
    <p:extLst>
      <p:ext uri="{BB962C8B-B14F-4D97-AF65-F5344CB8AC3E}">
        <p14:creationId xmlns:p14="http://schemas.microsoft.com/office/powerpoint/2010/main" val="14596646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Finding the right mix of distribution</a:t>
            </a:r>
            <a:r>
              <a:rPr lang="en-US" baseline="0" dirty="0" smtClean="0"/>
              <a:t> channel to satisfy how customers want to be reached is crucial in bringing a value proposition to the market. A Social Entrepreneur can choose between reaching its customer through its own channels, through partner channels, or through a mix of both. Here you should also think about the different channel phases: a.) awareness, b.) evaluation c.) purchase d.) delivery, e.) after sales</a:t>
            </a:r>
          </a:p>
        </p:txBody>
      </p:sp>
      <p:sp>
        <p:nvSpPr>
          <p:cNvPr id="4" name="Foliennummernplatzhalter 3"/>
          <p:cNvSpPr>
            <a:spLocks noGrp="1"/>
          </p:cNvSpPr>
          <p:nvPr>
            <p:ph type="sldNum" sz="quarter" idx="10"/>
          </p:nvPr>
        </p:nvSpPr>
        <p:spPr/>
        <p:txBody>
          <a:bodyPr/>
          <a:lstStyle/>
          <a:p>
            <a:fld id="{BB7AA7FF-9A7B-4AD7-92E8-770655D940E1}" type="slidenum">
              <a:rPr lang="de-AT" smtClean="0"/>
              <a:t>19</a:t>
            </a:fld>
            <a:endParaRPr lang="de-AT"/>
          </a:p>
        </p:txBody>
      </p:sp>
    </p:spTree>
    <p:extLst>
      <p:ext uri="{BB962C8B-B14F-4D97-AF65-F5344CB8AC3E}">
        <p14:creationId xmlns:p14="http://schemas.microsoft.com/office/powerpoint/2010/main" val="246803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Of</a:t>
            </a:r>
            <a:r>
              <a:rPr lang="en-US" baseline="0" dirty="0" smtClean="0"/>
              <a:t> course, costs should be minimized in every business model. But low cost structures are more important to some business models than to others. Therefore it can be useful to distinguish between two broad classes of business models cost-structures:</a:t>
            </a:r>
          </a:p>
          <a:p>
            <a:r>
              <a:rPr lang="en-US" baseline="0" dirty="0" smtClean="0"/>
              <a:t>a.) cost-driven business models, which focus on minimizing costs wherever possible. This approach aims at creating and maintain the leanest possible cost structure, using low price value propositions maximum automation, and extensive outsourcing. </a:t>
            </a:r>
          </a:p>
          <a:p>
            <a:endParaRPr lang="en-US" baseline="0" dirty="0" smtClean="0"/>
          </a:p>
          <a:p>
            <a:r>
              <a:rPr lang="en-US" baseline="0" dirty="0" smtClean="0"/>
              <a:t>b.) Value driven business models focus value creation. For example Premium Value proposition and a high degree of personalized service usually characterize value-driven business models. </a:t>
            </a:r>
          </a:p>
          <a:p>
            <a:endParaRPr lang="en-US" sz="1200" dirty="0" smtClean="0"/>
          </a:p>
          <a:p>
            <a:pPr marL="0" indent="0" algn="l" defTabSz="914400" rtl="0" eaLnBrk="1" latinLnBrk="0" hangingPunct="1">
              <a:lnSpc>
                <a:spcPct val="100000"/>
              </a:lnSpc>
              <a:buFont typeface="Arial" panose="020B0604020202020204" pitchFamily="34" charset="0"/>
              <a:buNone/>
            </a:pPr>
            <a:r>
              <a:rPr lang="en-US" sz="1200" kern="1200" baseline="0" dirty="0" smtClean="0">
                <a:solidFill>
                  <a:schemeClr val="tx1"/>
                </a:solidFill>
                <a:latin typeface="+mn-lt"/>
                <a:ea typeface="+mn-ea"/>
                <a:cs typeface="+mn-cs"/>
              </a:rPr>
              <a:t>Cost structures can have the following characteristics:</a:t>
            </a:r>
          </a:p>
          <a:p>
            <a:pPr marL="0" lvl="1" indent="-457200" algn="l" defTabSz="914400" rtl="0" eaLnBrk="1" latinLnBrk="0" hangingPunct="1">
              <a:lnSpc>
                <a:spcPct val="100000"/>
              </a:lnSpc>
              <a:buFont typeface="Symbol" panose="05050102010706020507" pitchFamily="18" charset="2"/>
              <a:buChar char="-"/>
            </a:pPr>
            <a:r>
              <a:rPr lang="en-US" sz="1200" kern="1200" baseline="0" dirty="0" smtClean="0">
                <a:solidFill>
                  <a:schemeClr val="tx1"/>
                </a:solidFill>
                <a:latin typeface="+mn-lt"/>
                <a:ea typeface="+mn-ea"/>
                <a:cs typeface="+mn-cs"/>
              </a:rPr>
              <a:t>Fixed costs: costs that remain the same despite the volume of goods or services produced, </a:t>
            </a:r>
            <a:r>
              <a:rPr lang="en-US" sz="1200" kern="1200" baseline="0" dirty="0" err="1" smtClean="0">
                <a:solidFill>
                  <a:schemeClr val="tx1"/>
                </a:solidFill>
                <a:latin typeface="+mn-lt"/>
                <a:ea typeface="+mn-ea"/>
                <a:cs typeface="+mn-cs"/>
              </a:rPr>
              <a:t>eg</a:t>
            </a:r>
            <a:r>
              <a:rPr lang="en-US" sz="1200" kern="1200" baseline="0" dirty="0" smtClean="0">
                <a:solidFill>
                  <a:schemeClr val="tx1"/>
                </a:solidFill>
                <a:latin typeface="+mn-lt"/>
                <a:ea typeface="+mn-ea"/>
                <a:cs typeface="+mn-cs"/>
              </a:rPr>
              <a:t> production companies</a:t>
            </a:r>
          </a:p>
          <a:p>
            <a:pPr marL="0" lvl="1" indent="-457200" algn="l" defTabSz="914400" rtl="0" eaLnBrk="1" latinLnBrk="0" hangingPunct="1">
              <a:lnSpc>
                <a:spcPct val="100000"/>
              </a:lnSpc>
              <a:buFont typeface="Symbol" panose="05050102010706020507" pitchFamily="18" charset="2"/>
              <a:buChar char="-"/>
            </a:pPr>
            <a:r>
              <a:rPr lang="en-US" sz="1200" kern="1200" baseline="0" dirty="0" smtClean="0">
                <a:solidFill>
                  <a:schemeClr val="tx1"/>
                </a:solidFill>
                <a:latin typeface="+mn-lt"/>
                <a:ea typeface="+mn-ea"/>
                <a:cs typeface="+mn-cs"/>
              </a:rPr>
              <a:t>Variable costs: costs that vary proportionally with the volume of goods or services produced.  </a:t>
            </a:r>
            <a:r>
              <a:rPr lang="en-US" sz="1200" kern="1200" baseline="0" dirty="0" err="1" smtClean="0">
                <a:solidFill>
                  <a:schemeClr val="tx1"/>
                </a:solidFill>
                <a:latin typeface="+mn-lt"/>
                <a:ea typeface="+mn-ea"/>
                <a:cs typeface="+mn-cs"/>
              </a:rPr>
              <a:t>Eg</a:t>
            </a:r>
            <a:r>
              <a:rPr lang="en-US" sz="1200" kern="1200" baseline="0" dirty="0" smtClean="0">
                <a:solidFill>
                  <a:schemeClr val="tx1"/>
                </a:solidFill>
                <a:latin typeface="+mn-lt"/>
                <a:ea typeface="+mn-ea"/>
                <a:cs typeface="+mn-cs"/>
              </a:rPr>
              <a:t> music festivals</a:t>
            </a:r>
          </a:p>
          <a:p>
            <a:pPr marL="0" lvl="1" indent="-457200" algn="l" defTabSz="914400" rtl="0" eaLnBrk="1" latinLnBrk="0" hangingPunct="1">
              <a:lnSpc>
                <a:spcPct val="100000"/>
              </a:lnSpc>
              <a:buFont typeface="Symbol" panose="05050102010706020507" pitchFamily="18" charset="2"/>
              <a:buChar char="-"/>
            </a:pPr>
            <a:r>
              <a:rPr lang="en-US" sz="1200" kern="1200" baseline="0" dirty="0" smtClean="0">
                <a:solidFill>
                  <a:schemeClr val="tx1"/>
                </a:solidFill>
                <a:latin typeface="+mn-lt"/>
                <a:ea typeface="+mn-ea"/>
                <a:cs typeface="+mn-cs"/>
              </a:rPr>
              <a:t>Economies of scale: cost advantages that a business enjoys as its output expands. Larger companies, for example benefit from lower bulk purchase rates. </a:t>
            </a:r>
          </a:p>
          <a:p>
            <a:pPr marL="0" lvl="1" indent="-457200" algn="l" defTabSz="914400" rtl="0" eaLnBrk="1" latinLnBrk="0" hangingPunct="1">
              <a:lnSpc>
                <a:spcPct val="100000"/>
              </a:lnSpc>
              <a:buFont typeface="Symbol" panose="05050102010706020507" pitchFamily="18" charset="2"/>
              <a:buChar char="-"/>
            </a:pPr>
            <a:r>
              <a:rPr lang="en-US" sz="1200" kern="1200" baseline="0" dirty="0" smtClean="0">
                <a:solidFill>
                  <a:schemeClr val="tx1"/>
                </a:solidFill>
                <a:latin typeface="+mn-lt"/>
                <a:ea typeface="+mn-ea"/>
                <a:cs typeface="+mn-cs"/>
              </a:rPr>
              <a:t>Economies of Scope: Cost advantage s that a business enjoys due to a larger scope of operations. In a large company, for example the same marketing activities or distribution channels may support multiple products. </a:t>
            </a:r>
          </a:p>
          <a:p>
            <a:pPr marL="0" algn="l" defTabSz="914400" rtl="0" eaLnBrk="1" latinLnBrk="0" hangingPunct="1">
              <a:lnSpc>
                <a:spcPct val="100000"/>
              </a:lnSpc>
            </a:pPr>
            <a:endParaRPr lang="en-US" sz="1200" kern="1200" baseline="0" dirty="0" smtClean="0">
              <a:solidFill>
                <a:schemeClr val="tx1"/>
              </a:solidFill>
              <a:latin typeface="+mn-lt"/>
              <a:ea typeface="+mn-ea"/>
              <a:cs typeface="+mn-cs"/>
            </a:endParaRPr>
          </a:p>
          <a:p>
            <a:pPr marL="0" algn="l" defTabSz="914400" rtl="0" eaLnBrk="1" latinLnBrk="0" hangingPunct="1"/>
            <a:endParaRPr lang="en-US" sz="1200" kern="1200" baseline="0" dirty="0">
              <a:solidFill>
                <a:schemeClr val="tx1"/>
              </a:solidFill>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20</a:t>
            </a:fld>
            <a:endParaRPr lang="de-AT"/>
          </a:p>
        </p:txBody>
      </p:sp>
    </p:spTree>
    <p:extLst>
      <p:ext uri="{BB962C8B-B14F-4D97-AF65-F5344CB8AC3E}">
        <p14:creationId xmlns:p14="http://schemas.microsoft.com/office/powerpoint/2010/main" val="18754955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A business model can involve basically two different types of revenue streams: </a:t>
            </a:r>
          </a:p>
          <a:p>
            <a:r>
              <a:rPr lang="en-US" dirty="0" smtClean="0"/>
              <a:t>1.) transaction revenues resulting from one-time customer payments</a:t>
            </a:r>
          </a:p>
          <a:p>
            <a:r>
              <a:rPr lang="en-US" dirty="0" smtClean="0"/>
              <a:t>2.) Recurring revenues resulting from ongoing</a:t>
            </a:r>
            <a:r>
              <a:rPr lang="en-US" baseline="0" dirty="0" smtClean="0"/>
              <a:t> payments to either deliver a value proposition to customers or provide post-purchase customer support. </a:t>
            </a:r>
          </a:p>
          <a:p>
            <a:endParaRPr lang="en-US" baseline="0" dirty="0" smtClean="0"/>
          </a:p>
          <a:p>
            <a:r>
              <a:rPr lang="en-US" dirty="0" smtClean="0"/>
              <a:t>Key questions you</a:t>
            </a:r>
            <a:r>
              <a:rPr lang="en-US" baseline="0" dirty="0" smtClean="0"/>
              <a:t> should ask yourself: </a:t>
            </a:r>
          </a:p>
          <a:p>
            <a:r>
              <a:rPr lang="en-US" baseline="0" dirty="0" smtClean="0"/>
              <a:t>- For what value are our customers are really willing to pay?</a:t>
            </a:r>
          </a:p>
          <a:p>
            <a:pPr marL="171450" indent="-171450">
              <a:buFontTx/>
              <a:buChar char="-"/>
            </a:pPr>
            <a:r>
              <a:rPr lang="en-US" baseline="0" dirty="0" smtClean="0"/>
              <a:t>For what do they currently pay?</a:t>
            </a:r>
          </a:p>
          <a:p>
            <a:pPr marL="171450" indent="-171450">
              <a:buFontTx/>
              <a:buChar char="-"/>
            </a:pPr>
            <a:r>
              <a:rPr lang="en-US" baseline="0" dirty="0" smtClean="0"/>
              <a:t>How are they currently paying?</a:t>
            </a:r>
          </a:p>
          <a:p>
            <a:pPr marL="171450" indent="-171450">
              <a:buFontTx/>
              <a:buChar char="-"/>
            </a:pPr>
            <a:r>
              <a:rPr lang="en-US" baseline="0" dirty="0" smtClean="0"/>
              <a:t>How would they prefer to pay?</a:t>
            </a:r>
          </a:p>
          <a:p>
            <a:pPr marL="171450" indent="-171450">
              <a:buFontTx/>
              <a:buChar char="-"/>
            </a:pPr>
            <a:r>
              <a:rPr lang="en-US" baseline="0" dirty="0" smtClean="0"/>
              <a:t>How much does each Revenue Stream contribute to overall revenues?</a:t>
            </a:r>
          </a:p>
          <a:p>
            <a:pPr marL="171450" indent="-171450">
              <a:buFontTx/>
              <a:buChar char="-"/>
            </a:pPr>
            <a:endParaRPr lang="en-US" baseline="0" dirty="0" smtClean="0"/>
          </a:p>
          <a:p>
            <a:pPr marL="0" indent="0">
              <a:buFontTx/>
              <a:buNone/>
            </a:pPr>
            <a:r>
              <a:rPr lang="en-US" baseline="0" dirty="0" smtClean="0"/>
              <a:t>There are several ways to generate revenue streams: </a:t>
            </a:r>
          </a:p>
          <a:p>
            <a:pPr marL="171450" indent="-171450">
              <a:buFontTx/>
              <a:buChar char="-"/>
            </a:pPr>
            <a:r>
              <a:rPr lang="en-US" baseline="0" dirty="0" smtClean="0"/>
              <a:t>Asset sale: the most widely understood revenue stream derives from selling ownership rights to a physical product. </a:t>
            </a:r>
          </a:p>
          <a:p>
            <a:pPr marL="171450" indent="-171450">
              <a:buFontTx/>
              <a:buChar char="-"/>
            </a:pPr>
            <a:r>
              <a:rPr lang="en-US" baseline="0" dirty="0" smtClean="0"/>
              <a:t>Usage fee: by using a particular service</a:t>
            </a:r>
          </a:p>
          <a:p>
            <a:pPr marL="171450" indent="-171450">
              <a:buFontTx/>
              <a:buChar char="-"/>
            </a:pPr>
            <a:r>
              <a:rPr lang="en-US" baseline="0" dirty="0" smtClean="0"/>
              <a:t>Subscription fee</a:t>
            </a:r>
          </a:p>
          <a:p>
            <a:pPr marL="171450" indent="-171450">
              <a:buFontTx/>
              <a:buChar char="-"/>
            </a:pPr>
            <a:r>
              <a:rPr lang="en-US" baseline="0" dirty="0" smtClean="0"/>
              <a:t>Lending/renting/leasing</a:t>
            </a:r>
          </a:p>
          <a:p>
            <a:pPr marL="171450" indent="-171450">
              <a:buFontTx/>
              <a:buChar char="-"/>
            </a:pPr>
            <a:r>
              <a:rPr lang="en-US" baseline="0" dirty="0" smtClean="0"/>
              <a:t>Licensing</a:t>
            </a:r>
          </a:p>
          <a:p>
            <a:pPr marL="171450" indent="-171450">
              <a:buFontTx/>
              <a:buChar char="-"/>
            </a:pPr>
            <a:r>
              <a:rPr lang="en-US" baseline="0" dirty="0" smtClean="0"/>
              <a:t>Brokerage fees</a:t>
            </a:r>
          </a:p>
          <a:p>
            <a:pPr marL="171450" indent="-171450">
              <a:buFontTx/>
              <a:buChar char="-"/>
            </a:pPr>
            <a:r>
              <a:rPr lang="en-US" baseline="0" dirty="0" smtClean="0"/>
              <a:t>Advertising</a:t>
            </a:r>
          </a:p>
          <a:p>
            <a:pPr marL="0" indent="0">
              <a:buFontTx/>
              <a:buNone/>
            </a:pPr>
            <a:endParaRPr lang="en-US" baseline="0" dirty="0" smtClean="0"/>
          </a:p>
          <a:p>
            <a:pPr marL="0" indent="0">
              <a:buFontTx/>
              <a:buNone/>
            </a:pPr>
            <a:r>
              <a:rPr lang="en-US" baseline="0" dirty="0" smtClean="0"/>
              <a:t>I’m sure you are aware of the different pricing mechanism like Fixed and dynamic pricing strategies. But it would be out of scope to go more in detail here. </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21</a:t>
            </a:fld>
            <a:endParaRPr lang="de-AT"/>
          </a:p>
        </p:txBody>
      </p:sp>
    </p:spTree>
    <p:extLst>
      <p:ext uri="{BB962C8B-B14F-4D97-AF65-F5344CB8AC3E}">
        <p14:creationId xmlns:p14="http://schemas.microsoft.com/office/powerpoint/2010/main" val="2779350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What's the</a:t>
            </a:r>
            <a:r>
              <a:rPr lang="en-US" baseline="0" dirty="0" smtClean="0"/>
              <a:t> difference between direct and indirect competitors?</a:t>
            </a:r>
          </a:p>
          <a:p>
            <a:r>
              <a:rPr lang="en-US" baseline="0" dirty="0" smtClean="0"/>
              <a:t>Direct Competitor of Pizza Hut will be another Pizza-Restaurant which is also well known for their variety of Pizzas. Indirect would be Burger Kind, Mac Donald, ….</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22</a:t>
            </a:fld>
            <a:endParaRPr lang="de-AT"/>
          </a:p>
        </p:txBody>
      </p:sp>
    </p:spTree>
    <p:extLst>
      <p:ext uri="{BB962C8B-B14F-4D97-AF65-F5344CB8AC3E}">
        <p14:creationId xmlns:p14="http://schemas.microsoft.com/office/powerpoint/2010/main" val="509440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questions we are asking here are for example: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What ‘Core Activities’ do our Value Propositions require?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What ‘Core </a:t>
            </a:r>
            <a:r>
              <a:rPr lang="en-US" baseline="0" dirty="0" err="1" smtClean="0"/>
              <a:t>Actvities</a:t>
            </a:r>
            <a:r>
              <a:rPr lang="en-US" baseline="0" dirty="0" smtClean="0"/>
              <a:t>’ are required for our distribution channels?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What ‘Core </a:t>
            </a:r>
            <a:r>
              <a:rPr lang="en-US" baseline="0" dirty="0" err="1" smtClean="0"/>
              <a:t>Actvities</a:t>
            </a:r>
            <a:r>
              <a:rPr lang="en-US" baseline="0" dirty="0" smtClean="0"/>
              <a:t>’ are required for our customer relationships?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From which core activities can we generate revenues?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core activities can  be divided basically into three categories: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Production – these activities relate to designing making and delivering a product in substantial quantities and/or of superior quality.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Problem solving: key activities of this type relate to coming up with new solutions to individual customer problems.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Platform/network: business models designed with a platform as a key resource are dominated by platform or network related activities. Like social giver.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smtClean="0"/>
              <a:t>What are the core activities of ‘Working from Bed’ and ‘Bliss &amp; Clean Care Company’?</a:t>
            </a:r>
            <a:endParaRPr lang="en-US" dirty="0" smtClean="0"/>
          </a:p>
        </p:txBody>
      </p:sp>
      <p:sp>
        <p:nvSpPr>
          <p:cNvPr id="4" name="Foliennummernplatzhalter 3"/>
          <p:cNvSpPr>
            <a:spLocks noGrp="1"/>
          </p:cNvSpPr>
          <p:nvPr>
            <p:ph type="sldNum" sz="quarter" idx="10"/>
          </p:nvPr>
        </p:nvSpPr>
        <p:spPr/>
        <p:txBody>
          <a:bodyPr/>
          <a:lstStyle/>
          <a:p>
            <a:fld id="{BB7AA7FF-9A7B-4AD7-92E8-770655D940E1}" type="slidenum">
              <a:rPr lang="de-AT" smtClean="0"/>
              <a:t>23</a:t>
            </a:fld>
            <a:endParaRPr lang="de-AT"/>
          </a:p>
        </p:txBody>
      </p:sp>
    </p:spTree>
    <p:extLst>
      <p:ext uri="{BB962C8B-B14F-4D97-AF65-F5344CB8AC3E}">
        <p14:creationId xmlns:p14="http://schemas.microsoft.com/office/powerpoint/2010/main" val="5455945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After you have described and defined the core activities you</a:t>
            </a:r>
            <a:r>
              <a:rPr lang="en-US" baseline="0" dirty="0" smtClean="0"/>
              <a:t> have to ask yourself how to include the input of the beneficiaries? </a:t>
            </a:r>
          </a:p>
          <a:p>
            <a:r>
              <a:rPr lang="en-US" baseline="0" dirty="0" smtClean="0"/>
              <a:t>How will you </a:t>
            </a:r>
            <a:r>
              <a:rPr lang="en-US" baseline="0" dirty="0" err="1" smtClean="0"/>
              <a:t>convience</a:t>
            </a:r>
            <a:r>
              <a:rPr lang="en-US" baseline="0" dirty="0" smtClean="0"/>
              <a:t> them to participate?</a:t>
            </a:r>
          </a:p>
          <a:p>
            <a:r>
              <a:rPr lang="en-US" baseline="0" dirty="0" smtClean="0"/>
              <a:t>What challenges may occur when involving the beneficiaries? </a:t>
            </a:r>
          </a:p>
          <a:p>
            <a:endParaRPr lang="en-US" baseline="0" dirty="0" smtClean="0"/>
          </a:p>
          <a:p>
            <a:r>
              <a:rPr lang="en-US" baseline="0" dirty="0" smtClean="0"/>
              <a:t>How did the Maria ‘</a:t>
            </a:r>
            <a:r>
              <a:rPr lang="en-US" baseline="0" dirty="0" err="1" smtClean="0"/>
              <a:t>Majka</a:t>
            </a:r>
            <a:r>
              <a:rPr lang="en-US" baseline="0" dirty="0" smtClean="0"/>
              <a:t>’ the owner from ’Working from Bed’ approach these questions? How did Kristi from ‘Bliss &amp; Clean Care Company’ approach these questions?</a:t>
            </a:r>
          </a:p>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24</a:t>
            </a:fld>
            <a:endParaRPr lang="de-AT"/>
          </a:p>
        </p:txBody>
      </p:sp>
    </p:spTree>
    <p:extLst>
      <p:ext uri="{BB962C8B-B14F-4D97-AF65-F5344CB8AC3E}">
        <p14:creationId xmlns:p14="http://schemas.microsoft.com/office/powerpoint/2010/main" val="4072585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It can be useful to distinguish</a:t>
            </a:r>
            <a:r>
              <a:rPr lang="en-US" baseline="0" dirty="0" smtClean="0"/>
              <a:t> between different motivations for creating partnerships:</a:t>
            </a:r>
          </a:p>
          <a:p>
            <a:pPr marL="171450" indent="-171450">
              <a:buFontTx/>
              <a:buChar char="-"/>
            </a:pPr>
            <a:r>
              <a:rPr lang="en-US" baseline="0" dirty="0" smtClean="0"/>
              <a:t>Optimization and economy of scale: it’s the most basic form of partnership of buyer-supplier relationship. Its aiming to optimize the allocation of resources and activities. It doesn't make sense for company to own all resources or perform every activity by itself.</a:t>
            </a:r>
          </a:p>
          <a:p>
            <a:pPr marL="171450" indent="-171450">
              <a:buFontTx/>
              <a:buChar char="-"/>
            </a:pPr>
            <a:r>
              <a:rPr lang="en-US" baseline="0" dirty="0" smtClean="0"/>
              <a:t>Reduction of risk &amp; uncertainty: partnerships can help to reduce risk in a competitive environment characterized by uncertainty. It is not unusual for competitors to form a strategic alliance in one area while competing in another. </a:t>
            </a:r>
          </a:p>
          <a:p>
            <a:pPr marL="171450" indent="-171450">
              <a:buFontTx/>
              <a:buChar char="-"/>
            </a:pPr>
            <a:r>
              <a:rPr lang="en-US" baseline="0" dirty="0" smtClean="0"/>
              <a:t>Acquisition of particular resources and activities. Only a few SE own all resources or perform all activities described by their business models. Rather, they extend their own capabilities by relying on other firms to furnish particular resources or perform certain activities. </a:t>
            </a:r>
          </a:p>
          <a:p>
            <a:pPr marL="0" indent="0">
              <a:buFontTx/>
              <a:buNone/>
            </a:pPr>
            <a:endParaRPr lang="en-US" baseline="0" dirty="0" smtClean="0"/>
          </a:p>
          <a:p>
            <a:pPr marL="0" indent="0">
              <a:buFontTx/>
              <a:buNone/>
            </a:pPr>
            <a:r>
              <a:rPr lang="en-US" dirty="0" smtClean="0"/>
              <a:t>Think about Sidekick,  a creative &amp; media agency for social change, the company you</a:t>
            </a:r>
            <a:r>
              <a:rPr lang="en-US" baseline="0" dirty="0" smtClean="0"/>
              <a:t> have seen in the video at the beginning of this training. They are partnering with many organizations The World Bank , Amnesty International, save the children,…</a:t>
            </a:r>
          </a:p>
          <a:p>
            <a:pPr marL="0" indent="0">
              <a:buFontTx/>
              <a:buNone/>
            </a:pPr>
            <a:endParaRPr lang="en-US" baseline="0" dirty="0" smtClean="0"/>
          </a:p>
          <a:p>
            <a:pPr marL="0" indent="0">
              <a:buFontTx/>
              <a:buNone/>
            </a:pPr>
            <a:r>
              <a:rPr lang="en-US" baseline="0" dirty="0" smtClean="0"/>
              <a:t>Which partners have you identified for ‘Work from Bed’? Or Bliss &amp; Clean?</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25</a:t>
            </a:fld>
            <a:endParaRPr lang="de-AT"/>
          </a:p>
        </p:txBody>
      </p:sp>
    </p:spTree>
    <p:extLst>
      <p:ext uri="{BB962C8B-B14F-4D97-AF65-F5344CB8AC3E}">
        <p14:creationId xmlns:p14="http://schemas.microsoft.com/office/powerpoint/2010/main" val="29567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Key resources can be physical, financial,</a:t>
            </a:r>
            <a:r>
              <a:rPr lang="en-US" baseline="0" dirty="0" smtClean="0"/>
              <a:t> intellectual, or human. Key resources can be owned or leased by the company or required from key partners. </a:t>
            </a:r>
          </a:p>
          <a:p>
            <a:endParaRPr lang="en-US" baseline="0" dirty="0" smtClean="0"/>
          </a:p>
          <a:p>
            <a:r>
              <a:rPr lang="en-US" baseline="0" dirty="0" smtClean="0"/>
              <a:t>The key questions we should are: What resources do our value propositions require? What our distribution channels? Customer relationships? Our beneficiaries? Our revenue streams?</a:t>
            </a:r>
          </a:p>
          <a:p>
            <a:endParaRPr lang="en-US" baseline="0" dirty="0" smtClean="0"/>
          </a:p>
          <a:p>
            <a:r>
              <a:rPr lang="en-US" baseline="0" dirty="0" smtClean="0"/>
              <a:t>Which resources are needed by ‘Work from Bed? Which resources are needed for ‘Bliss &amp; Clean? Or ‘Look Alike’ ? </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26</a:t>
            </a:fld>
            <a:endParaRPr lang="de-AT"/>
          </a:p>
        </p:txBody>
      </p:sp>
    </p:spTree>
    <p:extLst>
      <p:ext uri="{BB962C8B-B14F-4D97-AF65-F5344CB8AC3E}">
        <p14:creationId xmlns:p14="http://schemas.microsoft.com/office/powerpoint/2010/main" val="8088357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27</a:t>
            </a:fld>
            <a:endParaRPr lang="de-AT"/>
          </a:p>
        </p:txBody>
      </p:sp>
    </p:spTree>
    <p:extLst>
      <p:ext uri="{BB962C8B-B14F-4D97-AF65-F5344CB8AC3E}">
        <p14:creationId xmlns:p14="http://schemas.microsoft.com/office/powerpoint/2010/main" val="42771795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28</a:t>
            </a:fld>
            <a:endParaRPr lang="de-AT"/>
          </a:p>
        </p:txBody>
      </p:sp>
    </p:spTree>
    <p:extLst>
      <p:ext uri="{BB962C8B-B14F-4D97-AF65-F5344CB8AC3E}">
        <p14:creationId xmlns:p14="http://schemas.microsoft.com/office/powerpoint/2010/main" val="13553752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29</a:t>
            </a:fld>
            <a:endParaRPr lang="de-AT"/>
          </a:p>
        </p:txBody>
      </p:sp>
    </p:spTree>
    <p:extLst>
      <p:ext uri="{BB962C8B-B14F-4D97-AF65-F5344CB8AC3E}">
        <p14:creationId xmlns:p14="http://schemas.microsoft.com/office/powerpoint/2010/main" val="814057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30</a:t>
            </a:fld>
            <a:endParaRPr lang="de-AT"/>
          </a:p>
        </p:txBody>
      </p:sp>
    </p:spTree>
    <p:extLst>
      <p:ext uri="{BB962C8B-B14F-4D97-AF65-F5344CB8AC3E}">
        <p14:creationId xmlns:p14="http://schemas.microsoft.com/office/powerpoint/2010/main" val="31900995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IT </a:t>
            </a:r>
            <a:r>
              <a:rPr lang="en-US" dirty="0" err="1" smtClean="0"/>
              <a:t>refurbisher</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31</a:t>
            </a:fld>
            <a:endParaRPr lang="de-AT"/>
          </a:p>
        </p:txBody>
      </p:sp>
    </p:spTree>
    <p:extLst>
      <p:ext uri="{BB962C8B-B14F-4D97-AF65-F5344CB8AC3E}">
        <p14:creationId xmlns:p14="http://schemas.microsoft.com/office/powerpoint/2010/main" val="20236307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is basically tackling two social problems connected to today’s society</a:t>
            </a:r>
            <a:r>
              <a:rPr lang="en-US" sz="1200" b="0" i="0" u="none" strike="noStrike" kern="1200" baseline="0" dirty="0" smtClean="0">
                <a:solidFill>
                  <a:schemeClr val="tx1"/>
                </a:solidFill>
                <a:effectLst/>
                <a:latin typeface="+mn-lt"/>
                <a:ea typeface="+mn-ea"/>
                <a:cs typeface="+mn-cs"/>
              </a:rPr>
              <a:t> </a:t>
            </a:r>
            <a:endParaRPr lang="en-US" sz="1200" b="0" i="0" u="none" strike="noStrike" kern="1200" dirty="0" smtClean="0">
              <a:solidFill>
                <a:schemeClr val="tx1"/>
              </a:solidFill>
              <a:effectLst/>
              <a:latin typeface="+mn-lt"/>
              <a:ea typeface="+mn-ea"/>
              <a:cs typeface="+mn-cs"/>
            </a:endParaRPr>
          </a:p>
          <a:p>
            <a:pPr rtl="0"/>
            <a:r>
              <a:rPr lang="en-US" sz="1200" dirty="0" smtClean="0"/>
              <a:t>Due to the fast pace of today’s business world, business hardware devices are used only for 3-5years for tax and economic</a:t>
            </a:r>
            <a:r>
              <a:rPr lang="en-US" sz="1200" baseline="0" dirty="0" smtClean="0"/>
              <a:t> reasons. Then </a:t>
            </a:r>
            <a:r>
              <a:rPr lang="en-US" sz="1200" b="0" i="0" u="none" strike="noStrike" kern="1200" dirty="0" smtClean="0">
                <a:solidFill>
                  <a:schemeClr val="tx1"/>
                </a:solidFill>
                <a:effectLst/>
                <a:latin typeface="+mn-lt"/>
                <a:ea typeface="+mn-ea"/>
                <a:cs typeface="+mn-cs"/>
              </a:rPr>
              <a:t>the hardware business devices are replaced even though they are in perfect condition and fully functioning.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is then buying the devices from companies or receive them as a sponsorship to refurbish them. With the deletion of date and the refurbishment of the hardware provided it is possible to reduce electric waste on the one hand side.</a:t>
            </a: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So, through the social business model of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electric waste is lowered and different target groups have access to decent priced IT hardware for educational purposes. Further, all technical equipment sold by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has an extended guarantee of 24 months to increase the trust in refurbished IT hardware and the durability of it.  </a:t>
            </a: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In addition to what has been presented above it also needs to be mentioned that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has recognized that the Austrian population, in comparison to the German, is less open to the topic reusable devices and that people are not well informed about grey energy, also known as production energy, and the impact it has on the environment. </a:t>
            </a:r>
          </a:p>
          <a:p>
            <a:pPr rtl="0"/>
            <a:endParaRPr lang="en-US" b="0" dirty="0" smtClean="0">
              <a:effectLst/>
            </a:endParaRPr>
          </a:p>
          <a:p>
            <a:pPr rtl="0"/>
            <a:r>
              <a:rPr lang="en-US" sz="1200" b="0" i="0" u="none" strike="noStrike" kern="1200" dirty="0" smtClean="0">
                <a:solidFill>
                  <a:schemeClr val="tx1"/>
                </a:solidFill>
                <a:effectLst/>
                <a:latin typeface="+mn-lt"/>
                <a:ea typeface="+mn-ea"/>
                <a:cs typeface="+mn-cs"/>
              </a:rPr>
              <a:t>This is perceived as a societal problem as Austrians tend to renew their electronics on a regular basis even though they are not broken but because a supposedly “newer and better” product is on the market. This is the result of years of marketing that channeled peoples´ habits over time. But since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has been in business they have seen slight improvements in the habits and openness of consumers.</a:t>
            </a:r>
            <a:endParaRPr lang="en-US" b="0" dirty="0" smtClean="0">
              <a:effectLst/>
            </a:endParaRPr>
          </a:p>
          <a:p>
            <a:r>
              <a:rPr lang="en-US" dirty="0" smtClean="0"/>
              <a:t/>
            </a:r>
            <a:br>
              <a:rPr lang="en-US" dirty="0" smtClean="0"/>
            </a:br>
            <a:endParaRPr lang="en-US" sz="1200" b="0" i="0" u="none" strike="noStrike" kern="1200" dirty="0" smtClean="0">
              <a:solidFill>
                <a:schemeClr val="tx1"/>
              </a:solidFill>
              <a:effectLst/>
              <a:latin typeface="+mn-lt"/>
              <a:ea typeface="+mn-ea"/>
              <a:cs typeface="+mn-cs"/>
            </a:endParaRPr>
          </a:p>
          <a:p>
            <a:pPr rtl="0"/>
            <a:endParaRPr lang="en-US" b="0" dirty="0" smtClean="0">
              <a:effectLst/>
            </a:endParaRPr>
          </a:p>
          <a:p>
            <a:r>
              <a:rPr lang="en-US" dirty="0" smtClean="0"/>
              <a:t/>
            </a:r>
            <a:br>
              <a:rPr lang="en-US" dirty="0" smtClean="0"/>
            </a:br>
            <a:endParaRPr lang="en-US" sz="1200" dirty="0" smtClean="0"/>
          </a:p>
          <a:p>
            <a:r>
              <a:rPr lang="en-US" sz="1200" b="0" i="0" u="none" strike="noStrike" kern="1200" baseline="0" dirty="0" smtClean="0">
                <a:solidFill>
                  <a:schemeClr val="tx1"/>
                </a:solidFill>
                <a:effectLst/>
                <a:latin typeface="+mn-lt"/>
                <a:ea typeface="+mn-ea"/>
                <a:cs typeface="+mn-cs"/>
              </a:rPr>
              <a:t>for </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32</a:t>
            </a:fld>
            <a:endParaRPr lang="de-AT"/>
          </a:p>
        </p:txBody>
      </p:sp>
    </p:spTree>
    <p:extLst>
      <p:ext uri="{BB962C8B-B14F-4D97-AF65-F5344CB8AC3E}">
        <p14:creationId xmlns:p14="http://schemas.microsoft.com/office/powerpoint/2010/main" val="3196978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The company was founded by </a:t>
            </a:r>
            <a:r>
              <a:rPr lang="en-US" sz="1200" b="0" i="0" u="none" strike="noStrike" kern="1200" dirty="0" err="1" smtClean="0">
                <a:solidFill>
                  <a:schemeClr val="tx1"/>
                </a:solidFill>
                <a:effectLst/>
                <a:latin typeface="+mn-lt"/>
                <a:ea typeface="+mn-ea"/>
                <a:cs typeface="+mn-cs"/>
              </a:rPr>
              <a:t>Rüdiger</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Wetzl-Piewald</a:t>
            </a:r>
            <a:r>
              <a:rPr lang="en-US" sz="1200" b="0" i="0" u="none" strike="noStrike" kern="1200" dirty="0" smtClean="0">
                <a:solidFill>
                  <a:schemeClr val="tx1"/>
                </a:solidFill>
                <a:effectLst/>
                <a:latin typeface="+mn-lt"/>
                <a:ea typeface="+mn-ea"/>
                <a:cs typeface="+mn-cs"/>
              </a:rPr>
              <a:t> in 2009, who in the meantime has handed the company over but he is still in close contact with the current CEO. </a:t>
            </a:r>
            <a:r>
              <a:rPr lang="en-US" sz="1200" b="0" i="0" u="none" strike="noStrike" kern="1200" dirty="0" err="1" smtClean="0">
                <a:solidFill>
                  <a:schemeClr val="tx1"/>
                </a:solidFill>
                <a:effectLst/>
                <a:latin typeface="+mn-lt"/>
                <a:ea typeface="+mn-ea"/>
                <a:cs typeface="+mn-cs"/>
              </a:rPr>
              <a:t>Rüdiger</a:t>
            </a:r>
            <a:r>
              <a:rPr lang="en-US" sz="1200" b="0" i="0" u="none" strike="noStrike" kern="1200" dirty="0" smtClean="0">
                <a:solidFill>
                  <a:schemeClr val="tx1"/>
                </a:solidFill>
                <a:effectLst/>
                <a:latin typeface="+mn-lt"/>
                <a:ea typeface="+mn-ea"/>
                <a:cs typeface="+mn-cs"/>
              </a:rPr>
              <a:t> is now the CEO of the social business club in Graz/Styria/Austria. Through his new role in the social business industry, </a:t>
            </a:r>
            <a:r>
              <a:rPr lang="en-US" sz="1200" b="0" i="0" u="none" strike="noStrike" kern="1200" dirty="0" err="1" smtClean="0">
                <a:solidFill>
                  <a:schemeClr val="tx1"/>
                </a:solidFill>
                <a:effectLst/>
                <a:latin typeface="+mn-lt"/>
                <a:ea typeface="+mn-ea"/>
                <a:cs typeface="+mn-cs"/>
              </a:rPr>
              <a:t>Rüdiger</a:t>
            </a:r>
            <a:r>
              <a:rPr lang="en-US" sz="1200" b="0" i="0" u="none" strike="noStrike" kern="1200" dirty="0" smtClean="0">
                <a:solidFill>
                  <a:schemeClr val="tx1"/>
                </a:solidFill>
                <a:effectLst/>
                <a:latin typeface="+mn-lt"/>
                <a:ea typeface="+mn-ea"/>
                <a:cs typeface="+mn-cs"/>
              </a:rPr>
              <a:t> is still able to help and guide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on their journey. </a:t>
            </a:r>
            <a:endParaRPr lang="en-US" b="0" dirty="0" smtClean="0">
              <a:effectLst/>
            </a:endParaRPr>
          </a:p>
          <a:p>
            <a:pPr rtl="0"/>
            <a:r>
              <a:rPr lang="en-US" b="0" dirty="0" smtClean="0">
                <a:effectLst/>
              </a:rPr>
              <a:t/>
            </a:r>
            <a:br>
              <a:rPr lang="en-US" b="0" dirty="0" smtClean="0">
                <a:effectLst/>
              </a:rPr>
            </a:br>
            <a:r>
              <a:rPr lang="en-US" sz="1200" b="0" i="0" u="none" strike="noStrike" kern="1200" dirty="0" smtClean="0">
                <a:solidFill>
                  <a:schemeClr val="tx1"/>
                </a:solidFill>
                <a:effectLst/>
                <a:latin typeface="+mn-lt"/>
                <a:ea typeface="+mn-ea"/>
                <a:cs typeface="+mn-cs"/>
              </a:rPr>
              <a:t>The current CEO, Matthias Di </a:t>
            </a:r>
            <a:r>
              <a:rPr lang="en-US" sz="1200" b="0" i="0" u="none" strike="noStrike" kern="1200" dirty="0" err="1" smtClean="0">
                <a:solidFill>
                  <a:schemeClr val="tx1"/>
                </a:solidFill>
                <a:effectLst/>
                <a:latin typeface="+mn-lt"/>
                <a:ea typeface="+mn-ea"/>
                <a:cs typeface="+mn-cs"/>
              </a:rPr>
              <a:t>Felice</a:t>
            </a:r>
            <a:r>
              <a:rPr lang="en-US" sz="1200" b="0" i="0" u="none" strike="noStrike" kern="1200" dirty="0" smtClean="0">
                <a:solidFill>
                  <a:schemeClr val="tx1"/>
                </a:solidFill>
                <a:effectLst/>
                <a:latin typeface="+mn-lt"/>
                <a:ea typeface="+mn-ea"/>
                <a:cs typeface="+mn-cs"/>
              </a:rPr>
              <a:t>, started his journey at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as a student studying to become a teacher. Matthias originally enjoyed his education in IT at the Higher Technical Institute (HTL) and during his studies, he worked at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where he and </a:t>
            </a:r>
            <a:r>
              <a:rPr lang="en-US" sz="1200" b="0" i="0" u="none" strike="noStrike" kern="1200" dirty="0" err="1" smtClean="0">
                <a:solidFill>
                  <a:schemeClr val="tx1"/>
                </a:solidFill>
                <a:effectLst/>
                <a:latin typeface="+mn-lt"/>
                <a:ea typeface="+mn-ea"/>
                <a:cs typeface="+mn-cs"/>
              </a:rPr>
              <a:t>Rüdiger</a:t>
            </a:r>
            <a:r>
              <a:rPr lang="en-US" sz="1200" b="0" i="0" u="none" strike="noStrike" kern="1200" dirty="0" smtClean="0">
                <a:solidFill>
                  <a:schemeClr val="tx1"/>
                </a:solidFill>
                <a:effectLst/>
                <a:latin typeface="+mn-lt"/>
                <a:ea typeface="+mn-ea"/>
                <a:cs typeface="+mn-cs"/>
              </a:rPr>
              <a:t> kept on working on the business idea.</a:t>
            </a:r>
          </a:p>
          <a:p>
            <a:pPr rtl="0"/>
            <a:endParaRPr lang="en-US" sz="1200" b="0" i="0" u="none" strike="noStrike" kern="1200" dirty="0" smtClean="0">
              <a:solidFill>
                <a:schemeClr val="tx1"/>
              </a:solidFill>
              <a:effectLst/>
              <a:latin typeface="+mn-lt"/>
              <a:ea typeface="+mn-ea"/>
              <a:cs typeface="+mn-cs"/>
            </a:endParaRPr>
          </a:p>
          <a:p>
            <a:pPr rtl="0"/>
            <a:r>
              <a:rPr lang="de-DE" sz="1200" b="0" i="0" kern="1200" dirty="0" smtClean="0">
                <a:solidFill>
                  <a:schemeClr val="tx1"/>
                </a:solidFill>
                <a:effectLst/>
                <a:latin typeface="+mn-lt"/>
                <a:ea typeface="+mn-ea"/>
                <a:cs typeface="+mn-cs"/>
              </a:rPr>
              <a:t>Im Dezember 2013 hat </a:t>
            </a:r>
            <a:r>
              <a:rPr lang="de-DE" sz="1200" b="0" i="0" kern="1200" dirty="0" err="1" smtClean="0">
                <a:solidFill>
                  <a:schemeClr val="tx1"/>
                </a:solidFill>
                <a:effectLst/>
                <a:latin typeface="+mn-lt"/>
                <a:ea typeface="+mn-ea"/>
                <a:cs typeface="+mn-cs"/>
              </a:rPr>
              <a:t>Compuritas</a:t>
            </a:r>
            <a:r>
              <a:rPr lang="de-DE" sz="1200" b="0" i="0" kern="1200" dirty="0" smtClean="0">
                <a:solidFill>
                  <a:schemeClr val="tx1"/>
                </a:solidFill>
                <a:effectLst/>
                <a:latin typeface="+mn-lt"/>
                <a:ea typeface="+mn-ea"/>
                <a:cs typeface="+mn-cs"/>
              </a:rPr>
              <a:t> an der PULS4 Startup Show "2 Minuten 2 Millionen" teilgenommen und prompt den Hauptpreis von € 100.000 Medienkapital gewonnen. Hier nochmals die wichtigsten Momente der Show. </a:t>
            </a:r>
            <a:r>
              <a:rPr lang="de-DE" sz="1200" b="0" i="0" kern="1200" dirty="0" err="1" smtClean="0">
                <a:solidFill>
                  <a:schemeClr val="tx1"/>
                </a:solidFill>
                <a:effectLst/>
                <a:latin typeface="+mn-lt"/>
                <a:ea typeface="+mn-ea"/>
                <a:cs typeface="+mn-cs"/>
              </a:rPr>
              <a:t>Similar</a:t>
            </a:r>
            <a:r>
              <a:rPr lang="de-DE" sz="1200" b="0" i="0" kern="1200" dirty="0" smtClean="0">
                <a:solidFill>
                  <a:schemeClr val="tx1"/>
                </a:solidFill>
                <a:effectLst/>
                <a:latin typeface="+mn-lt"/>
                <a:ea typeface="+mn-ea"/>
                <a:cs typeface="+mn-cs"/>
              </a:rPr>
              <a:t> </a:t>
            </a:r>
            <a:r>
              <a:rPr lang="de-DE" sz="1200" b="0" i="0" kern="1200" dirty="0" err="1" smtClean="0">
                <a:solidFill>
                  <a:schemeClr val="tx1"/>
                </a:solidFill>
                <a:effectLst/>
                <a:latin typeface="+mn-lt"/>
                <a:ea typeface="+mn-ea"/>
                <a:cs typeface="+mn-cs"/>
              </a:rPr>
              <a:t>ot</a:t>
            </a:r>
            <a:r>
              <a:rPr lang="de-DE" sz="1200" b="0" i="0" kern="1200" dirty="0" smtClean="0">
                <a:solidFill>
                  <a:schemeClr val="tx1"/>
                </a:solidFill>
                <a:effectLst/>
                <a:latin typeface="+mn-lt"/>
                <a:ea typeface="+mn-ea"/>
                <a:cs typeface="+mn-cs"/>
              </a:rPr>
              <a:t> Dragons Den - </a:t>
            </a:r>
            <a:r>
              <a:rPr lang="en-US" sz="1200" b="0" i="0" kern="1200" dirty="0" smtClean="0">
                <a:solidFill>
                  <a:schemeClr val="tx1"/>
                </a:solidFill>
                <a:effectLst/>
                <a:latin typeface="+mn-lt"/>
                <a:ea typeface="+mn-ea"/>
                <a:cs typeface="+mn-cs"/>
              </a:rPr>
              <a:t> is a </a:t>
            </a:r>
            <a:r>
              <a:rPr lang="en-US" sz="1200" b="0" i="0" u="none" strike="noStrike" kern="1200" dirty="0" smtClean="0">
                <a:solidFill>
                  <a:schemeClr val="tx1"/>
                </a:solidFill>
                <a:effectLst/>
                <a:latin typeface="+mn-lt"/>
                <a:ea typeface="+mn-ea"/>
                <a:cs typeface="+mn-cs"/>
                <a:hlinkClick r:id="rId3" tooltip="Reality television"/>
              </a:rPr>
              <a:t>reality television</a:t>
            </a:r>
            <a:r>
              <a:rPr lang="en-US" sz="1200" b="0" i="0" kern="1200" dirty="0" smtClean="0">
                <a:solidFill>
                  <a:schemeClr val="tx1"/>
                </a:solidFill>
                <a:effectLst/>
                <a:latin typeface="+mn-lt"/>
                <a:ea typeface="+mn-ea"/>
                <a:cs typeface="+mn-cs"/>
              </a:rPr>
              <a:t> program format in which </a:t>
            </a:r>
            <a:r>
              <a:rPr lang="en-US" sz="1200" b="0" i="0" u="none" strike="noStrike" kern="1200" dirty="0" smtClean="0">
                <a:solidFill>
                  <a:schemeClr val="tx1"/>
                </a:solidFill>
                <a:effectLst/>
                <a:latin typeface="+mn-lt"/>
                <a:ea typeface="+mn-ea"/>
                <a:cs typeface="+mn-cs"/>
                <a:hlinkClick r:id="rId4" tooltip="Entrepreneur"/>
              </a:rPr>
              <a:t>entrepreneurs</a:t>
            </a:r>
            <a:r>
              <a:rPr lang="en-US" sz="1200" b="0" i="0" kern="1200" dirty="0" smtClean="0">
                <a:solidFill>
                  <a:schemeClr val="tx1"/>
                </a:solidFill>
                <a:effectLst/>
                <a:latin typeface="+mn-lt"/>
                <a:ea typeface="+mn-ea"/>
                <a:cs typeface="+mn-cs"/>
              </a:rPr>
              <a:t> pitch their business ideas to a panel of </a:t>
            </a:r>
            <a:r>
              <a:rPr lang="en-US" sz="1200" b="0" i="0" u="none" strike="noStrike" kern="1200" dirty="0" smtClean="0">
                <a:solidFill>
                  <a:schemeClr val="tx1"/>
                </a:solidFill>
                <a:effectLst/>
                <a:latin typeface="+mn-lt"/>
                <a:ea typeface="+mn-ea"/>
                <a:cs typeface="+mn-cs"/>
                <a:hlinkClick r:id="rId5" tooltip="Venture capitalist"/>
              </a:rPr>
              <a:t>venture capitalists</a:t>
            </a:r>
            <a:r>
              <a:rPr lang="en-US" sz="1200" b="0" i="0" kern="1200" dirty="0" smtClean="0">
                <a:solidFill>
                  <a:schemeClr val="tx1"/>
                </a:solidFill>
                <a:effectLst/>
                <a:latin typeface="+mn-lt"/>
                <a:ea typeface="+mn-ea"/>
                <a:cs typeface="+mn-cs"/>
              </a:rPr>
              <a:t> in the hope of securing investment finance from them.</a:t>
            </a: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Given the increase of publicity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was one of the first companies in Austria to participate in crowdfunding. Through the participation in the show and crowdfunding, </a:t>
            </a:r>
            <a:r>
              <a:rPr lang="en-US" sz="1200" b="0" i="0" u="none" strike="noStrike" kern="1200" dirty="0" err="1" smtClean="0">
                <a:solidFill>
                  <a:schemeClr val="tx1"/>
                </a:solidFill>
                <a:effectLst/>
                <a:latin typeface="+mn-lt"/>
                <a:ea typeface="+mn-ea"/>
                <a:cs typeface="+mn-cs"/>
              </a:rPr>
              <a:t>Compuritas</a:t>
            </a:r>
            <a:r>
              <a:rPr lang="en-US" sz="1200" b="0" i="0" u="none" strike="noStrike" kern="1200" dirty="0" smtClean="0">
                <a:solidFill>
                  <a:schemeClr val="tx1"/>
                </a:solidFill>
                <a:effectLst/>
                <a:latin typeface="+mn-lt"/>
                <a:ea typeface="+mn-ea"/>
                <a:cs typeface="+mn-cs"/>
              </a:rPr>
              <a:t> had the capital to open their first store in Graz.</a:t>
            </a:r>
            <a:endParaRPr lang="en-US" b="0" dirty="0" smtClean="0">
              <a:effectLst/>
            </a:endParaRPr>
          </a:p>
          <a:p>
            <a:r>
              <a:rPr lang="en-US" dirty="0" smtClean="0"/>
              <a:t/>
            </a:r>
            <a:br>
              <a:rPr lang="en-US" dirty="0" smtClean="0"/>
            </a:br>
            <a:endParaRPr lang="en-US" sz="1200" b="0" i="0" u="none" strike="noStrike" kern="1200" dirty="0" smtClean="0">
              <a:solidFill>
                <a:schemeClr val="tx1"/>
              </a:solidFill>
              <a:effectLst/>
              <a:latin typeface="+mn-lt"/>
              <a:ea typeface="+mn-ea"/>
              <a:cs typeface="+mn-cs"/>
            </a:endParaRPr>
          </a:p>
          <a:p>
            <a:pPr rtl="0"/>
            <a:endParaRPr lang="en-US" sz="1200" b="0" i="0" u="none" strike="noStrike" kern="1200" dirty="0" smtClean="0">
              <a:solidFill>
                <a:schemeClr val="tx1"/>
              </a:solidFill>
              <a:effectLst/>
              <a:latin typeface="+mn-lt"/>
              <a:ea typeface="+mn-ea"/>
              <a:cs typeface="+mn-cs"/>
            </a:endParaRPr>
          </a:p>
          <a:p>
            <a:pPr rtl="0"/>
            <a:endParaRPr lang="en-US" b="0" dirty="0" smtClean="0">
              <a:effectLst/>
            </a:endParaRPr>
          </a:p>
          <a:p>
            <a:r>
              <a:rPr lang="en-US" dirty="0" smtClean="0"/>
              <a:t/>
            </a:r>
            <a:br>
              <a:rPr lang="en-US" dirty="0" smtClean="0"/>
            </a:b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33</a:t>
            </a:fld>
            <a:endParaRPr lang="de-AT"/>
          </a:p>
        </p:txBody>
      </p:sp>
    </p:spTree>
    <p:extLst>
      <p:ext uri="{BB962C8B-B14F-4D97-AF65-F5344CB8AC3E}">
        <p14:creationId xmlns:p14="http://schemas.microsoft.com/office/powerpoint/2010/main" val="32862942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mn-lt"/>
                <a:ea typeface="+mn-ea"/>
                <a:cs typeface="+mn-cs"/>
              </a:rPr>
              <a:t>The business idea emerged about after </a:t>
            </a:r>
            <a:r>
              <a:rPr lang="en-US" sz="1200" kern="1200" dirty="0" err="1" smtClean="0">
                <a:solidFill>
                  <a:schemeClr val="tx1"/>
                </a:solidFill>
                <a:effectLst/>
                <a:latin typeface="+mn-lt"/>
                <a:ea typeface="+mn-ea"/>
                <a:cs typeface="+mn-cs"/>
              </a:rPr>
              <a:t>Rüdiger</a:t>
            </a:r>
            <a:r>
              <a:rPr lang="en-US" sz="1200" kern="1200" dirty="0" smtClean="0">
                <a:solidFill>
                  <a:schemeClr val="tx1"/>
                </a:solidFill>
                <a:effectLst/>
                <a:latin typeface="+mn-lt"/>
                <a:ea typeface="+mn-ea"/>
                <a:cs typeface="+mn-cs"/>
              </a:rPr>
              <a:t> was in Brazil and recognized that a lot of children were excluded from the digital world and in addition they could not afford the access to education which is eased through IT devices and infrastructure. After being back, </a:t>
            </a:r>
            <a:r>
              <a:rPr lang="en-US" sz="1200" kern="1200" dirty="0" err="1" smtClean="0">
                <a:solidFill>
                  <a:schemeClr val="tx1"/>
                </a:solidFill>
                <a:effectLst/>
                <a:latin typeface="+mn-lt"/>
                <a:ea typeface="+mn-ea"/>
                <a:cs typeface="+mn-cs"/>
              </a:rPr>
              <a:t>Rüdiger</a:t>
            </a:r>
            <a:r>
              <a:rPr lang="en-US" sz="1200" kern="1200" dirty="0" smtClean="0">
                <a:solidFill>
                  <a:schemeClr val="tx1"/>
                </a:solidFill>
                <a:effectLst/>
                <a:latin typeface="+mn-lt"/>
                <a:ea typeface="+mn-ea"/>
                <a:cs typeface="+mn-cs"/>
              </a:rPr>
              <a:t> started his research about the situation in Austria realized that the same problem was also prominent in Austria. In order to minimize this problem </a:t>
            </a:r>
            <a:r>
              <a:rPr lang="en-US" sz="1200" kern="1200" dirty="0" err="1" smtClean="0">
                <a:solidFill>
                  <a:schemeClr val="tx1"/>
                </a:solidFill>
                <a:effectLst/>
                <a:latin typeface="+mn-lt"/>
                <a:ea typeface="+mn-ea"/>
                <a:cs typeface="+mn-cs"/>
              </a:rPr>
              <a:t>Rüdiger</a:t>
            </a:r>
            <a:r>
              <a:rPr lang="en-US" sz="1200" kern="1200" dirty="0" smtClean="0">
                <a:solidFill>
                  <a:schemeClr val="tx1"/>
                </a:solidFill>
                <a:effectLst/>
                <a:latin typeface="+mn-lt"/>
                <a:ea typeface="+mn-ea"/>
                <a:cs typeface="+mn-cs"/>
              </a:rPr>
              <a:t> started to investigate on the usage journey of business IT hardware devices and what he found out was the basis for the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business model.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mission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Austrian companies usually only use the highest quality hardware. These devices are characterized by their durability, thus long warranty period and high performance.</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After 3-5 years, these devices are regularly exchanged and are in principle in perfect working order.</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This is exactly where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comes in.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takes over these high-quality devices from companies, conduct the most extensive tests according to international standards with these devices, delete all data reliably and verifiably and then equip them with the latest software.</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Budget shortage in schools and clubs is no secret. New computer equipment is expensive and this often results in insufficient equipment and overworked teaching staff and IT support staff.</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Individually adapted offers, tailor-made solutions and good advice characterize the service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 long warranty period on all equipment creates the necessary confidence.</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advantage of refurbished equipment is the quality and performance at a fair price. If a refurbished device is bought, then an enormous amount of resources is saved and the environment can be protected.</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offers/ services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include:</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Rollout management and certified data destruction -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takes over the hardware of companies and deletes data reliably and verifiably.</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Employee </a:t>
            </a:r>
            <a:r>
              <a:rPr lang="en-US" sz="1200" kern="1200" dirty="0" err="1" smtClean="0">
                <a:solidFill>
                  <a:schemeClr val="tx1"/>
                </a:solidFill>
                <a:effectLst/>
                <a:latin typeface="+mn-lt"/>
                <a:ea typeface="+mn-ea"/>
                <a:cs typeface="+mn-cs"/>
              </a:rPr>
              <a:t>programme</a:t>
            </a:r>
            <a:r>
              <a:rPr lang="en-US" sz="1200" kern="1200" dirty="0" smtClean="0">
                <a:solidFill>
                  <a:schemeClr val="tx1"/>
                </a:solidFill>
                <a:effectLst/>
                <a:latin typeface="+mn-lt"/>
                <a:ea typeface="+mn-ea"/>
                <a:cs typeface="+mn-cs"/>
              </a:rPr>
              <a:t> for IT devices –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supports companies in selling hardware to their employees and take over the whole management as well as the data destruction.</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Configurable offers - Whether ready to use with pre-installed complete image of the desired software or empty, memory upgrade or SSD hard disks,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tailors their offers individually to the needs of the target groups.</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Large quantities -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always has large quantities of the same model which allows the target groups such as school to equip their institution in a uniform way to save administrative effort.</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Quality guaranteed –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standard offer is to always have a 24-month warranty directly with the company itself. Warranties are also possible for longer periods with additional costs.</a:t>
            </a:r>
            <a:endParaRPr lang="de-AT"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Convenient shopping - Convenient shopping on a company´s </a:t>
            </a:r>
            <a:r>
              <a:rPr lang="en-US" sz="1200" kern="1200" dirty="0" err="1" smtClean="0">
                <a:solidFill>
                  <a:schemeClr val="tx1"/>
                </a:solidFill>
                <a:effectLst/>
                <a:latin typeface="+mn-lt"/>
                <a:ea typeface="+mn-ea"/>
                <a:cs typeface="+mn-cs"/>
              </a:rPr>
              <a:t>favourite</a:t>
            </a:r>
            <a:r>
              <a:rPr lang="en-US" sz="1200" kern="1200" dirty="0" smtClean="0">
                <a:solidFill>
                  <a:schemeClr val="tx1"/>
                </a:solidFill>
                <a:effectLst/>
                <a:latin typeface="+mn-lt"/>
                <a:ea typeface="+mn-ea"/>
                <a:cs typeface="+mn-cs"/>
              </a:rPr>
              <a:t> portal.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takes care of the rest as they deliver free of charge throughout Austria, once ordered via the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webshop</a:t>
            </a:r>
            <a:r>
              <a:rPr lang="en-US" sz="1200" kern="1200" dirty="0" smtClean="0">
                <a:solidFill>
                  <a:schemeClr val="tx1"/>
                </a:solidFill>
                <a:effectLst/>
                <a:latin typeface="+mn-lt"/>
                <a:ea typeface="+mn-ea"/>
                <a:cs typeface="+mn-cs"/>
              </a:rPr>
              <a:t>, the BBG portal or Stifter-helfen.at.</a:t>
            </a:r>
            <a:endParaRPr lang="de-AT" sz="1200" kern="1200" dirty="0" smtClean="0">
              <a:solidFill>
                <a:schemeClr val="tx1"/>
              </a:solidFill>
              <a:effectLst/>
              <a:latin typeface="+mn-lt"/>
              <a:ea typeface="+mn-ea"/>
              <a:cs typeface="+mn-cs"/>
            </a:endParaRPr>
          </a:p>
          <a:p>
            <a:pPr marL="171450" indent="-171450">
              <a:buFont typeface="Arial" panose="020B0604020202020204" pitchFamily="34" charset="0"/>
              <a:buChar char="•"/>
            </a:pP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34</a:t>
            </a:fld>
            <a:endParaRPr lang="de-AT"/>
          </a:p>
        </p:txBody>
      </p:sp>
    </p:spTree>
    <p:extLst>
      <p:ext uri="{BB962C8B-B14F-4D97-AF65-F5344CB8AC3E}">
        <p14:creationId xmlns:p14="http://schemas.microsoft.com/office/powerpoint/2010/main" val="18771378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mn-lt"/>
                <a:ea typeface="+mn-ea"/>
                <a:cs typeface="+mn-cs"/>
              </a:rPr>
              <a:t>The beneficiaries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are their customers as well. On the one side companies selling their hardware devices are customers and beneficiaries given the services offered by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for this target group. On the other side, educational providers such as schools, clubs and associations and private people are also customer and beneficiaries because the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refurbished products´ can be purchased up to 70% cheaper than in conventional stores where explicitly new devices are sold. In addition to that, the customers receive first-class service and high-quality refurbished products. This is where the value for the customer base lies.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value proposition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can be seen in the lifecycle extension of computer hardware and therefore reducing electric waste and ensuring access to IT hardware. Generally, the concept is already successful in other countries around the world but in Austria it definitely can be seen as an innovative approach given the limited awareness and acceptance for refurbished products.</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main revenue streams for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are the sale of the refurbished devises to the different target groups and also the services offered to companies aiming to sell their “outdated” hardware devices. This is the profit part in their social business model that ensures reaching a break-even point at the end of each fiscal year meaning that they are operating on a sustainable business model that enables them to be financially independent.</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addition,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also tries to acquire grants from various funding sources to increase their business capacities but until now no long-term grants have been acquired. This is because they classify themselves as a social business and not as a socio-economic company which would have its main focus in the employment of people and not on generating profit to have an impact on social problems.</a:t>
            </a:r>
          </a:p>
          <a:p>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Further,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cooperates closely with the Ministry of Environment and the environmental education </a:t>
            </a:r>
            <a:r>
              <a:rPr lang="en-US" sz="1200" kern="1200" dirty="0" err="1" smtClean="0">
                <a:solidFill>
                  <a:schemeClr val="tx1"/>
                </a:solidFill>
                <a:effectLst/>
                <a:latin typeface="+mn-lt"/>
                <a:ea typeface="+mn-ea"/>
                <a:cs typeface="+mn-cs"/>
              </a:rPr>
              <a:t>centre</a:t>
            </a:r>
            <a:r>
              <a:rPr lang="en-US" sz="1200" kern="1200" dirty="0" smtClean="0">
                <a:solidFill>
                  <a:schemeClr val="tx1"/>
                </a:solidFill>
                <a:effectLst/>
                <a:latin typeface="+mn-lt"/>
                <a:ea typeface="+mn-ea"/>
                <a:cs typeface="+mn-cs"/>
              </a:rPr>
              <a:t> in projects where they try to contribute and/or give input on topics like reusable devices. Currently,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is involved in an initiative of the Ministry of Education which tries to give access to IT hardware to pupils to improve their access to (online) education. This initiative came to live due to the Covid-19 crisis.</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35</a:t>
            </a:fld>
            <a:endParaRPr lang="de-AT"/>
          </a:p>
        </p:txBody>
      </p:sp>
    </p:spTree>
    <p:extLst>
      <p:ext uri="{BB962C8B-B14F-4D97-AF65-F5344CB8AC3E}">
        <p14:creationId xmlns:p14="http://schemas.microsoft.com/office/powerpoint/2010/main" val="34786650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mn-lt"/>
                <a:ea typeface="+mn-ea"/>
                <a:cs typeface="+mn-cs"/>
              </a:rPr>
              <a:t>The impact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is social-ecological as the company aims to increase the access to education and to raise awareness on the topic refurbished devices as a new alternative to support the responsible handling with the available resources on the planet.</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follows the Social Reporting Standards in order to measure/monitor their impact. As these reporting standards are quite extensive, many working hours need to be put into the reporting. Therefore, the depth of the reporting is somehow dependent on the available working hours. Still, measuring/monitoring the impact achieved is important to the company and thus, yearly reports are produced. One indicator that is used to measure their impact, amongst others, are CO</a:t>
            </a:r>
            <a:r>
              <a:rPr lang="en-US" sz="1200" kern="1200" baseline="-25000" dirty="0" smtClean="0">
                <a:solidFill>
                  <a:schemeClr val="tx1"/>
                </a:solidFill>
                <a:effectLst/>
                <a:latin typeface="+mn-lt"/>
                <a:ea typeface="+mn-ea"/>
                <a:cs typeface="+mn-cs"/>
              </a:rPr>
              <a:t>2</a:t>
            </a:r>
            <a:r>
              <a:rPr lang="en-US" sz="1200" kern="1200" dirty="0" smtClean="0">
                <a:solidFill>
                  <a:schemeClr val="tx1"/>
                </a:solidFill>
                <a:effectLst/>
                <a:latin typeface="+mn-lt"/>
                <a:ea typeface="+mn-ea"/>
                <a:cs typeface="+mn-cs"/>
              </a:rPr>
              <a:t> values. With this information, they can then calculate how much CO</a:t>
            </a:r>
            <a:r>
              <a:rPr lang="en-US" sz="1200" kern="1200" baseline="-25000" dirty="0" smtClean="0">
                <a:solidFill>
                  <a:schemeClr val="tx1"/>
                </a:solidFill>
                <a:effectLst/>
                <a:latin typeface="+mn-lt"/>
                <a:ea typeface="+mn-ea"/>
                <a:cs typeface="+mn-cs"/>
              </a:rPr>
              <a:t>2</a:t>
            </a:r>
            <a:r>
              <a:rPr lang="en-US" sz="1200" kern="1200" dirty="0" smtClean="0">
                <a:solidFill>
                  <a:schemeClr val="tx1"/>
                </a:solidFill>
                <a:effectLst/>
                <a:latin typeface="+mn-lt"/>
                <a:ea typeface="+mn-ea"/>
                <a:cs typeface="+mn-cs"/>
              </a:rPr>
              <a:t> they have reduced with each product or investment. The calculations are all done according to the social reporting standard and are published in an annual report depending on if they have the time and resources to publish that.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other words, it can be said that each refurbished computer saves on up to 11kg chemicals, 120kg fossil fuels, 750l water and 550kg CO</a:t>
            </a:r>
            <a:r>
              <a:rPr lang="en-US" sz="1200" kern="1200" baseline="-25000" dirty="0" smtClean="0">
                <a:solidFill>
                  <a:schemeClr val="tx1"/>
                </a:solidFill>
                <a:effectLst/>
                <a:latin typeface="+mn-lt"/>
                <a:ea typeface="+mn-ea"/>
                <a:cs typeface="+mn-cs"/>
              </a:rPr>
              <a:t>2</a:t>
            </a:r>
            <a:r>
              <a:rPr lang="en-US" sz="1200" kern="1200" dirty="0" smtClean="0">
                <a:solidFill>
                  <a:schemeClr val="tx1"/>
                </a:solidFill>
                <a:effectLst/>
                <a:latin typeface="+mn-lt"/>
                <a:ea typeface="+mn-ea"/>
                <a:cs typeface="+mn-cs"/>
              </a:rPr>
              <a:t> emissions, compared to the production of a new device.</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36</a:t>
            </a:fld>
            <a:endParaRPr lang="de-AT"/>
          </a:p>
        </p:txBody>
      </p:sp>
    </p:spTree>
    <p:extLst>
      <p:ext uri="{BB962C8B-B14F-4D97-AF65-F5344CB8AC3E}">
        <p14:creationId xmlns:p14="http://schemas.microsoft.com/office/powerpoint/2010/main" val="26529172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mn-lt"/>
                <a:ea typeface="+mn-ea"/>
                <a:cs typeface="+mn-cs"/>
              </a:rPr>
              <a:t>In the year of 2013, the company restructured its legal form and increased the number of their services. The company started with a workshop and gradually grew having their own retail store and production facilities. Today,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exports their products to 3 countries namely to the Czech Republic, Germany and Italy, whereas Italy is in the trial phase at the moment.</a:t>
            </a:r>
            <a:endParaRPr lang="de-A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Their key partners, given their business model and explained already earlier on, are companies and </a:t>
            </a:r>
            <a:r>
              <a:rPr lang="en-US" sz="1200" kern="1200" dirty="0" err="1" smtClean="0">
                <a:solidFill>
                  <a:schemeClr val="tx1"/>
                </a:solidFill>
                <a:effectLst/>
                <a:latin typeface="+mn-lt"/>
                <a:ea typeface="+mn-ea"/>
                <a:cs typeface="+mn-cs"/>
              </a:rPr>
              <a:t>organisations</a:t>
            </a:r>
            <a:r>
              <a:rPr lang="en-US" sz="1200" kern="1200" dirty="0" smtClean="0">
                <a:solidFill>
                  <a:schemeClr val="tx1"/>
                </a:solidFill>
                <a:effectLst/>
                <a:latin typeface="+mn-lt"/>
                <a:ea typeface="+mn-ea"/>
                <a:cs typeface="+mn-cs"/>
              </a:rPr>
              <a:t> renewing their IT hardware/devices on a regular basis and on the other hand side, educational organizations such as schools, associations and clubs as well as private people in need of IT equipment with limited financial resources.</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One of the mistakes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made was their approach to the market. In the beginning, they put too much emphasis on their social and ecological impact and not on a sustainable business. They soon learned that B2B marketing is essential for their future success and adapted their approach. They also made mistakes in the hiring process of employees and did not invest wisely in this area. They invested a lot in training and education of several employees but the trained employees never remained in the company for a long time which led to a loss of resources. They have then learned from this mistake and are now employing apprentices which has proven to be a successful strategy so far.</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contacts potential partners mainly through cold acquisition via phone calls and emails but also events are essential to the company, especially for building up networks and increasing awareness. Given the increase in awareness among the target groups and the quality of services/products offered the reputation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is constantly increasing.</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37</a:t>
            </a:fld>
            <a:endParaRPr lang="de-AT"/>
          </a:p>
        </p:txBody>
      </p:sp>
    </p:spTree>
    <p:extLst>
      <p:ext uri="{BB962C8B-B14F-4D97-AF65-F5344CB8AC3E}">
        <p14:creationId xmlns:p14="http://schemas.microsoft.com/office/powerpoint/2010/main" val="37147058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smtClean="0">
                <a:solidFill>
                  <a:schemeClr val="tx1"/>
                </a:solidFill>
                <a:effectLst/>
                <a:latin typeface="+mn-lt"/>
                <a:ea typeface="+mn-ea"/>
                <a:cs typeface="+mn-cs"/>
              </a:rPr>
              <a:t>Generally, it needs to be said that through the Covid-19 crisis and the quickly arising need to close the digital gap to get access to education,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was able to strengthen their position and increase awareness of the apparent problem among Austrian pupils. Through a cooperation with Teach for Austria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was able to supply children who did not have a computer at home and therefore could not participate in online lectures. Through this campaign they can fulfill their core idea of reducing the digital gap in Austria.</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Further, because of this situation the products of </a:t>
            </a:r>
            <a:r>
              <a:rPr lang="en-US" sz="1200" kern="1200" dirty="0" err="1" smtClean="0">
                <a:solidFill>
                  <a:schemeClr val="tx1"/>
                </a:solidFill>
                <a:effectLst/>
                <a:latin typeface="+mn-lt"/>
                <a:ea typeface="+mn-ea"/>
                <a:cs typeface="+mn-cs"/>
              </a:rPr>
              <a:t>Compuritas</a:t>
            </a:r>
            <a:r>
              <a:rPr lang="en-US" sz="1200" kern="1200" dirty="0" smtClean="0">
                <a:solidFill>
                  <a:schemeClr val="tx1"/>
                </a:solidFill>
                <a:effectLst/>
                <a:latin typeface="+mn-lt"/>
                <a:ea typeface="+mn-ea"/>
                <a:cs typeface="+mn-cs"/>
              </a:rPr>
              <a:t> were demanded more than ever. </a:t>
            </a:r>
            <a:endParaRPr lang="de-A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This also enabled the company to continue with their business online and also with the production in their headquarters, certainly with the security measures needed, as the product were demanded in large quantities.</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38</a:t>
            </a:fld>
            <a:endParaRPr lang="de-AT"/>
          </a:p>
        </p:txBody>
      </p:sp>
    </p:spTree>
    <p:extLst>
      <p:ext uri="{BB962C8B-B14F-4D97-AF65-F5344CB8AC3E}">
        <p14:creationId xmlns:p14="http://schemas.microsoft.com/office/powerpoint/2010/main" val="23801355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Questions?</a:t>
            </a:r>
            <a:endParaRPr lang="en-US" dirty="0"/>
          </a:p>
        </p:txBody>
      </p:sp>
      <p:sp>
        <p:nvSpPr>
          <p:cNvPr id="4" name="Foliennummernplatzhalter 3"/>
          <p:cNvSpPr>
            <a:spLocks noGrp="1"/>
          </p:cNvSpPr>
          <p:nvPr>
            <p:ph type="sldNum" sz="quarter" idx="10"/>
          </p:nvPr>
        </p:nvSpPr>
        <p:spPr/>
        <p:txBody>
          <a:bodyPr/>
          <a:lstStyle/>
          <a:p>
            <a:fld id="{BB7AA7FF-9A7B-4AD7-92E8-770655D940E1}" type="slidenum">
              <a:rPr lang="de-AT" smtClean="0"/>
              <a:t>39</a:t>
            </a:fld>
            <a:endParaRPr lang="de-AT"/>
          </a:p>
        </p:txBody>
      </p:sp>
    </p:spTree>
    <p:extLst>
      <p:ext uri="{BB962C8B-B14F-4D97-AF65-F5344CB8AC3E}">
        <p14:creationId xmlns:p14="http://schemas.microsoft.com/office/powerpoint/2010/main" val="885854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err="1" smtClean="0">
                <a:solidFill>
                  <a:schemeClr val="tx1"/>
                </a:solidFill>
                <a:effectLst/>
                <a:latin typeface="+mn-lt"/>
                <a:ea typeface="+mn-ea"/>
                <a:cs typeface="+mn-cs"/>
              </a:rPr>
              <a:t>Please</a:t>
            </a:r>
            <a:r>
              <a:rPr lang="de-AT" sz="1200" kern="1200" dirty="0" smtClean="0">
                <a:solidFill>
                  <a:schemeClr val="tx1"/>
                </a:solidFill>
                <a:effectLst/>
                <a:latin typeface="+mn-lt"/>
                <a:ea typeface="+mn-ea"/>
                <a:cs typeface="+mn-cs"/>
              </a:rPr>
              <a:t> open </a:t>
            </a:r>
            <a:r>
              <a:rPr lang="de-AT" sz="1200" kern="1200" dirty="0" err="1" smtClean="0">
                <a:solidFill>
                  <a:schemeClr val="tx1"/>
                </a:solidFill>
                <a:effectLst/>
                <a:latin typeface="+mn-lt"/>
                <a:ea typeface="+mn-ea"/>
                <a:cs typeface="+mn-cs"/>
              </a:rPr>
              <a:t>the</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trello</a:t>
            </a:r>
            <a:r>
              <a:rPr lang="de-AT" sz="1200" kern="1200" dirty="0" smtClean="0">
                <a:solidFill>
                  <a:schemeClr val="tx1"/>
                </a:solidFill>
                <a:effectLst/>
                <a:latin typeface="+mn-lt"/>
                <a:ea typeface="+mn-ea"/>
                <a:cs typeface="+mn-cs"/>
              </a:rPr>
              <a:t>-invitation I </a:t>
            </a:r>
            <a:r>
              <a:rPr lang="de-AT" sz="1200" kern="1200" dirty="0" err="1" smtClean="0">
                <a:solidFill>
                  <a:schemeClr val="tx1"/>
                </a:solidFill>
                <a:effectLst/>
                <a:latin typeface="+mn-lt"/>
                <a:ea typeface="+mn-ea"/>
                <a:cs typeface="+mn-cs"/>
              </a:rPr>
              <a:t>have</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sent</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you</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yesterday</a:t>
            </a:r>
            <a:r>
              <a:rPr lang="de-AT" sz="1200" kern="1200" baseline="0" dirty="0" smtClean="0">
                <a:solidFill>
                  <a:schemeClr val="tx1"/>
                </a:solidFill>
                <a:effectLst/>
                <a:latin typeface="+mn-lt"/>
                <a:ea typeface="+mn-ea"/>
                <a:cs typeface="+mn-cs"/>
              </a:rPr>
              <a:t> in </a:t>
            </a:r>
            <a:r>
              <a:rPr lang="de-AT" sz="1200" kern="1200" baseline="0" dirty="0" err="1" smtClean="0">
                <a:solidFill>
                  <a:schemeClr val="tx1"/>
                </a:solidFill>
                <a:effectLst/>
                <a:latin typeface="+mn-lt"/>
                <a:ea typeface="+mn-ea"/>
                <a:cs typeface="+mn-cs"/>
              </a:rPr>
              <a:t>the</a:t>
            </a:r>
            <a:r>
              <a:rPr lang="de-AT" sz="1200" kern="1200" baseline="0" dirty="0" smtClean="0">
                <a:solidFill>
                  <a:schemeClr val="tx1"/>
                </a:solidFill>
                <a:effectLst/>
                <a:latin typeface="+mn-lt"/>
                <a:ea typeface="+mn-ea"/>
                <a:cs typeface="+mn-cs"/>
              </a:rPr>
              <a:t> email. </a:t>
            </a:r>
          </a:p>
          <a:p>
            <a:endParaRPr lang="de-AT" sz="1200" kern="1200" baseline="0" dirty="0" smtClean="0">
              <a:solidFill>
                <a:schemeClr val="tx1"/>
              </a:solidFill>
              <a:effectLst/>
              <a:latin typeface="+mn-lt"/>
              <a:ea typeface="+mn-ea"/>
              <a:cs typeface="+mn-cs"/>
            </a:endParaRPr>
          </a:p>
          <a:p>
            <a:r>
              <a:rPr lang="de-AT" sz="1200" kern="1200" baseline="0" dirty="0" err="1" smtClean="0">
                <a:solidFill>
                  <a:schemeClr val="tx1"/>
                </a:solidFill>
                <a:effectLst/>
                <a:latin typeface="+mn-lt"/>
                <a:ea typeface="+mn-ea"/>
                <a:cs typeface="+mn-cs"/>
              </a:rPr>
              <a:t>Let‘s</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show</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how</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it</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looks</a:t>
            </a:r>
            <a:r>
              <a:rPr lang="de-AT" sz="1200" kern="1200" baseline="0" dirty="0" smtClean="0">
                <a:solidFill>
                  <a:schemeClr val="tx1"/>
                </a:solidFill>
                <a:effectLst/>
                <a:latin typeface="+mn-lt"/>
                <a:ea typeface="+mn-ea"/>
                <a:cs typeface="+mn-cs"/>
              </a:rPr>
              <a:t> like</a:t>
            </a:r>
            <a:endParaRPr lang="de-AT" sz="1200" kern="1200" dirty="0" smtClean="0">
              <a:solidFill>
                <a:schemeClr val="tx1"/>
              </a:solidFill>
              <a:effectLst/>
              <a:latin typeface="+mn-lt"/>
              <a:ea typeface="+mn-ea"/>
              <a:cs typeface="+mn-cs"/>
            </a:endParaRPr>
          </a:p>
          <a:p>
            <a:r>
              <a:rPr lang="de-AT" sz="1200" kern="1200" dirty="0" err="1" smtClean="0">
                <a:solidFill>
                  <a:schemeClr val="tx1"/>
                </a:solidFill>
                <a:effectLst/>
                <a:latin typeface="+mn-lt"/>
                <a:ea typeface="+mn-ea"/>
                <a:cs typeface="+mn-cs"/>
              </a:rPr>
              <a:t>Let‘s</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be</a:t>
            </a:r>
            <a:r>
              <a:rPr lang="de-AT" sz="1200" kern="1200" dirty="0" smtClean="0">
                <a:solidFill>
                  <a:schemeClr val="tx1"/>
                </a:solidFill>
                <a:effectLst/>
                <a:latin typeface="+mn-lt"/>
                <a:ea typeface="+mn-ea"/>
                <a:cs typeface="+mn-cs"/>
              </a:rPr>
              <a:t> back at…</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40</a:t>
            </a:fld>
            <a:endParaRPr lang="de-AT"/>
          </a:p>
        </p:txBody>
      </p:sp>
    </p:spTree>
    <p:extLst>
      <p:ext uri="{BB962C8B-B14F-4D97-AF65-F5344CB8AC3E}">
        <p14:creationId xmlns:p14="http://schemas.microsoft.com/office/powerpoint/2010/main" val="569424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What</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did</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you</a:t>
            </a:r>
            <a:r>
              <a:rPr lang="de-AT" sz="1200" kern="1200" baseline="0" dirty="0" smtClean="0">
                <a:solidFill>
                  <a:schemeClr val="tx1"/>
                </a:solidFill>
                <a:effectLst/>
                <a:latin typeface="+mn-lt"/>
                <a:ea typeface="+mn-ea"/>
                <a:cs typeface="+mn-cs"/>
              </a:rPr>
              <a:t> find out?</a:t>
            </a:r>
          </a:p>
          <a:p>
            <a:r>
              <a:rPr lang="de-AT" sz="1200" kern="1200" baseline="0" dirty="0" err="1" smtClean="0">
                <a:solidFill>
                  <a:schemeClr val="tx1"/>
                </a:solidFill>
                <a:effectLst/>
                <a:latin typeface="+mn-lt"/>
                <a:ea typeface="+mn-ea"/>
                <a:cs typeface="+mn-cs"/>
              </a:rPr>
              <a:t>Whta</a:t>
            </a:r>
            <a:r>
              <a:rPr lang="de-AT" sz="1200" kern="1200" baseline="0" dirty="0" smtClean="0">
                <a:solidFill>
                  <a:schemeClr val="tx1"/>
                </a:solidFill>
                <a:effectLst/>
                <a:latin typeface="+mn-lt"/>
                <a:ea typeface="+mn-ea"/>
                <a:cs typeface="+mn-cs"/>
              </a:rPr>
              <a:t> was </a:t>
            </a:r>
            <a:r>
              <a:rPr lang="de-AT" sz="1200" kern="1200" baseline="0" dirty="0" err="1" smtClean="0">
                <a:solidFill>
                  <a:schemeClr val="tx1"/>
                </a:solidFill>
                <a:effectLst/>
                <a:latin typeface="+mn-lt"/>
                <a:ea typeface="+mn-ea"/>
                <a:cs typeface="+mn-cs"/>
              </a:rPr>
              <a:t>your</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experience</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with</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trello</a:t>
            </a:r>
            <a:r>
              <a:rPr lang="de-AT" sz="1200" kern="1200" baseline="0" dirty="0" smtClean="0">
                <a:solidFill>
                  <a:schemeClr val="tx1"/>
                </a:solidFill>
                <a:effectLst/>
                <a:latin typeface="+mn-lt"/>
                <a:ea typeface="+mn-ea"/>
                <a:cs typeface="+mn-cs"/>
              </a:rPr>
              <a:t>?</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41</a:t>
            </a:fld>
            <a:endParaRPr lang="de-AT"/>
          </a:p>
        </p:txBody>
      </p:sp>
    </p:spTree>
    <p:extLst>
      <p:ext uri="{BB962C8B-B14F-4D97-AF65-F5344CB8AC3E}">
        <p14:creationId xmlns:p14="http://schemas.microsoft.com/office/powerpoint/2010/main" val="2032261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What</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did</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you</a:t>
            </a:r>
            <a:r>
              <a:rPr lang="de-AT" sz="1200" kern="1200" baseline="0" dirty="0" smtClean="0">
                <a:solidFill>
                  <a:schemeClr val="tx1"/>
                </a:solidFill>
                <a:effectLst/>
                <a:latin typeface="+mn-lt"/>
                <a:ea typeface="+mn-ea"/>
                <a:cs typeface="+mn-cs"/>
              </a:rPr>
              <a:t> find out?</a:t>
            </a:r>
          </a:p>
          <a:p>
            <a:r>
              <a:rPr lang="de-AT" sz="1200" kern="1200" baseline="0" dirty="0" err="1" smtClean="0">
                <a:solidFill>
                  <a:schemeClr val="tx1"/>
                </a:solidFill>
                <a:effectLst/>
                <a:latin typeface="+mn-lt"/>
                <a:ea typeface="+mn-ea"/>
                <a:cs typeface="+mn-cs"/>
              </a:rPr>
              <a:t>What</a:t>
            </a:r>
            <a:r>
              <a:rPr lang="de-AT" sz="1200" kern="1200" baseline="0" dirty="0" smtClean="0">
                <a:solidFill>
                  <a:schemeClr val="tx1"/>
                </a:solidFill>
                <a:effectLst/>
                <a:latin typeface="+mn-lt"/>
                <a:ea typeface="+mn-ea"/>
                <a:cs typeface="+mn-cs"/>
              </a:rPr>
              <a:t> was </a:t>
            </a:r>
            <a:r>
              <a:rPr lang="de-AT" sz="1200" kern="1200" baseline="0" dirty="0" err="1" smtClean="0">
                <a:solidFill>
                  <a:schemeClr val="tx1"/>
                </a:solidFill>
                <a:effectLst/>
                <a:latin typeface="+mn-lt"/>
                <a:ea typeface="+mn-ea"/>
                <a:cs typeface="+mn-cs"/>
              </a:rPr>
              <a:t>your</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experience</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with</a:t>
            </a:r>
            <a:r>
              <a:rPr lang="de-AT" sz="1200" kern="1200" baseline="0" dirty="0" smtClean="0">
                <a:solidFill>
                  <a:schemeClr val="tx1"/>
                </a:solidFill>
                <a:effectLst/>
                <a:latin typeface="+mn-lt"/>
                <a:ea typeface="+mn-ea"/>
                <a:cs typeface="+mn-cs"/>
              </a:rPr>
              <a:t> </a:t>
            </a:r>
            <a:r>
              <a:rPr lang="de-AT" sz="1200" kern="1200" baseline="0" dirty="0" err="1" smtClean="0">
                <a:solidFill>
                  <a:schemeClr val="tx1"/>
                </a:solidFill>
                <a:effectLst/>
                <a:latin typeface="+mn-lt"/>
                <a:ea typeface="+mn-ea"/>
                <a:cs typeface="+mn-cs"/>
              </a:rPr>
              <a:t>trello</a:t>
            </a:r>
            <a:r>
              <a:rPr lang="de-AT" sz="1200" kern="1200" baseline="0" dirty="0" smtClean="0">
                <a:solidFill>
                  <a:schemeClr val="tx1"/>
                </a:solidFill>
                <a:effectLst/>
                <a:latin typeface="+mn-lt"/>
                <a:ea typeface="+mn-ea"/>
                <a:cs typeface="+mn-cs"/>
              </a:rPr>
              <a:t>?</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42</a:t>
            </a:fld>
            <a:endParaRPr lang="de-AT"/>
          </a:p>
        </p:txBody>
      </p:sp>
    </p:spTree>
    <p:extLst>
      <p:ext uri="{BB962C8B-B14F-4D97-AF65-F5344CB8AC3E}">
        <p14:creationId xmlns:p14="http://schemas.microsoft.com/office/powerpoint/2010/main" val="25071899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43</a:t>
            </a:fld>
            <a:endParaRPr lang="de-AT"/>
          </a:p>
        </p:txBody>
      </p:sp>
    </p:spTree>
    <p:extLst>
      <p:ext uri="{BB962C8B-B14F-4D97-AF65-F5344CB8AC3E}">
        <p14:creationId xmlns:p14="http://schemas.microsoft.com/office/powerpoint/2010/main" val="49394698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BB7AA7FF-9A7B-4AD7-92E8-770655D940E1}" type="slidenum">
              <a:rPr lang="de-AT" smtClean="0"/>
              <a:t>44</a:t>
            </a:fld>
            <a:endParaRPr lang="de-AT"/>
          </a:p>
        </p:txBody>
      </p:sp>
    </p:spTree>
    <p:extLst>
      <p:ext uri="{BB962C8B-B14F-4D97-AF65-F5344CB8AC3E}">
        <p14:creationId xmlns:p14="http://schemas.microsoft.com/office/powerpoint/2010/main" val="7260215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10"/>
          </p:nvPr>
        </p:nvSpPr>
        <p:spPr/>
        <p:txBody>
          <a:bodyPr/>
          <a:lstStyle/>
          <a:p>
            <a:fld id="{BB7AA7FF-9A7B-4AD7-92E8-770655D940E1}" type="slidenum">
              <a:rPr lang="de-AT" smtClean="0"/>
              <a:t>45</a:t>
            </a:fld>
            <a:endParaRPr lang="de-AT"/>
          </a:p>
        </p:txBody>
      </p:sp>
    </p:spTree>
    <p:extLst>
      <p:ext uri="{BB962C8B-B14F-4D97-AF65-F5344CB8AC3E}">
        <p14:creationId xmlns:p14="http://schemas.microsoft.com/office/powerpoint/2010/main" val="1745405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ED3980C-5F08-4695-AB18-95783FA8547A}" type="datetime1">
              <a:rPr lang="en-US" smtClean="0"/>
              <a:t>11/17/2020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B6EF30-DB98-409F-8544-91A57C9B1446}" type="datetime1">
              <a:rPr lang="en-US" smtClean="0"/>
              <a:t>11/17/2020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8C9E89-1C87-4E9C-AFB0-79DB78DD10C5}" type="datetime1">
              <a:rPr lang="en-US" smtClean="0"/>
              <a:t>11/17/2020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95C5B24-AD07-4D8F-8FA0-6CD40F794493}" type="datetime1">
              <a:rPr lang="en-US" smtClean="0"/>
              <a:t>11/17/2020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180B618-AD34-4E5B-8227-CE05B4F11782}" type="datetime1">
              <a:rPr lang="en-US" smtClean="0"/>
              <a:t>11/17/2020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0BF5FF5-6CEF-4580-B2E9-73170659336D}" type="datetime1">
              <a:rPr lang="en-US" smtClean="0"/>
              <a:t>11/17/2020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162E9B-9C38-43E7-A2A9-225509C8735C}" type="datetime1">
              <a:rPr lang="en-US" smtClean="0"/>
              <a:t>11/17/2020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15240000" y="9334500"/>
            <a:ext cx="2133600" cy="365125"/>
          </a:xfrm>
        </p:spPr>
        <p:txBody>
          <a:bodyPr/>
          <a:lstStyle>
            <a:lvl1pPr>
              <a:defRPr>
                <a:solidFill>
                  <a:schemeClr val="bg1"/>
                </a:solidFill>
              </a:defRPr>
            </a:lvl1pPr>
          </a:lstStyle>
          <a:p>
            <a:fld id="{B6F15528-21DE-4FAA-801E-634DDDAF4B2B}" type="slidenum">
              <a:rPr lang="en-US" smtClean="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70BB30-117D-4555-ACE6-16EDC08C4F5F}" type="datetime1">
              <a:rPr lang="en-US" smtClean="0"/>
              <a:t>11/17/2020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340AD0-B70F-412E-8322-E846B043693D}" type="datetime1">
              <a:rPr lang="en-US" smtClean="0"/>
              <a:t>11/17/2020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588BCE-A355-4350-B9B4-686474314926}" type="datetime1">
              <a:rPr lang="en-US" smtClean="0"/>
              <a:t>11/17/2020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4CACEA-3F99-47F7-B5B5-AB012705C8C7}" type="datetime1">
              <a:rPr lang="en-US" smtClean="0"/>
              <a:t>11/17/2020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2320FD-9300-45A5-B44B-F2295BBEEB2B}" type="datetime1">
              <a:rPr lang="en-US" smtClean="0"/>
              <a:t>11/17/2020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3VTroVmX3sM"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jpg"/><Relationship Id="rId5" Type="http://schemas.openxmlformats.org/officeDocument/2006/relationships/hyperlink" Target="https://www.youtube.com/watch?v=_vaxI9QNMEg"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www.mentimeter.com/s/1b3b5b34fc9d95758731a9ef8c6b1b69/d6893a3544d9/edit"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hyperlink" Target="6_PowerPoint%20Karaoke%20-%20Prince%20of%20Sonkla%20University.pptx" TargetMode="External"/><Relationship Id="rId3" Type="http://schemas.openxmlformats.org/officeDocument/2006/relationships/image" Target="../media/image1.png"/><Relationship Id="rId7" Type="http://schemas.openxmlformats.org/officeDocument/2006/relationships/hyperlink" Target="4_PowerPoint%20Karaoke%20-%20Payap%20University.pptx"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5_PowerPoint%20Karaoke%20-%20Burapha%20University.pptx" TargetMode="External"/><Relationship Id="rId11" Type="http://schemas.openxmlformats.org/officeDocument/2006/relationships/hyperlink" Target="9_PowerPoint%20Karaoke%20-%20National%20Management%20Degree%20College.pptx" TargetMode="External"/><Relationship Id="rId5" Type="http://schemas.openxmlformats.org/officeDocument/2006/relationships/image" Target="../media/image7.png"/><Relationship Id="rId10" Type="http://schemas.openxmlformats.org/officeDocument/2006/relationships/hyperlink" Target="8_PowerPoint%20Karaoke%20-%20Manadalay%20University.pptx" TargetMode="External"/><Relationship Id="rId4" Type="http://schemas.openxmlformats.org/officeDocument/2006/relationships/hyperlink" Target="1-3_PowerPoint%20Karaoke%20-%20EU%20partners.pptx" TargetMode="External"/><Relationship Id="rId9" Type="http://schemas.openxmlformats.org/officeDocument/2006/relationships/hyperlink" Target="7_PowerPoint%20Karaoke%20-%20Mahasarakham.pptx"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hyperlink" Target="https://www.mentimeter.com/s/9ece5e64d32e2ba478bb2990c7223228/3b57f18653aa/edit"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emf"/></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png"/><Relationship Id="rId7"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png"/><Relationship Id="rId7"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s://www.youtube.com/watch?v=-tz2c4GgeQw" TargetMode="External"/><Relationship Id="rId5" Type="http://schemas.openxmlformats.org/officeDocument/2006/relationships/image" Target="../media/image30.pn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hyperlink" Target="https://www.mentimeter.com/s/78f2a26b8976a8c7e11bdef89963b92b/2cac27cd6219/edit"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0" y="0"/>
            <a:ext cx="9144000" cy="10349781"/>
          </a:xfrm>
          <a:prstGeom prst="rect">
            <a:avLst/>
          </a:prstGeom>
          <a:solidFill>
            <a:srgbClr val="0D8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1"/>
          <p:cNvSpPr/>
          <p:nvPr/>
        </p:nvSpPr>
        <p:spPr>
          <a:xfrm>
            <a:off x="6934200" y="9229725"/>
            <a:ext cx="9182100" cy="28575"/>
          </a:xfrm>
          <a:prstGeom prst="rect">
            <a:avLst/>
          </a:prstGeom>
          <a:solidFill>
            <a:srgbClr val="D4C0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
          <p:cNvSpPr/>
          <p:nvPr/>
        </p:nvSpPr>
        <p:spPr>
          <a:xfrm>
            <a:off x="1110945" y="5651493"/>
            <a:ext cx="197461" cy="1905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1" name="Google Shape;91;p1">
            <a:hlinkClick r:id="rId3"/>
          </p:cNvPr>
          <p:cNvPicPr preferRelativeResize="0"/>
          <p:nvPr/>
        </p:nvPicPr>
        <p:blipFill rotWithShape="1">
          <a:blip r:embed="rId4">
            <a:alphaModFix/>
          </a:blip>
          <a:srcRect/>
          <a:stretch/>
        </p:blipFill>
        <p:spPr>
          <a:xfrm>
            <a:off x="12204863" y="1191677"/>
            <a:ext cx="3985512" cy="1947807"/>
          </a:xfrm>
          <a:prstGeom prst="rect">
            <a:avLst/>
          </a:prstGeom>
          <a:noFill/>
          <a:ln>
            <a:noFill/>
          </a:ln>
        </p:spPr>
      </p:pic>
      <p:pic>
        <p:nvPicPr>
          <p:cNvPr id="92" name="Google Shape;92;p1">
            <a:hlinkClick r:id="rId5"/>
          </p:cNvPr>
          <p:cNvPicPr preferRelativeResize="0"/>
          <p:nvPr/>
        </p:nvPicPr>
        <p:blipFill rotWithShape="1">
          <a:blip r:embed="rId6">
            <a:alphaModFix/>
          </a:blip>
          <a:srcRect l="1591" r="26829"/>
          <a:stretch/>
        </p:blipFill>
        <p:spPr>
          <a:xfrm>
            <a:off x="14696433" y="9301157"/>
            <a:ext cx="3435211" cy="985843"/>
          </a:xfrm>
          <a:prstGeom prst="rect">
            <a:avLst/>
          </a:prstGeom>
          <a:noFill/>
          <a:ln>
            <a:noFill/>
          </a:ln>
        </p:spPr>
      </p:pic>
      <p:sp>
        <p:nvSpPr>
          <p:cNvPr id="93" name="Google Shape;93;p1"/>
          <p:cNvSpPr txBox="1"/>
          <p:nvPr/>
        </p:nvSpPr>
        <p:spPr>
          <a:xfrm>
            <a:off x="501595" y="2944029"/>
            <a:ext cx="8140809" cy="1477328"/>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pl-PL" sz="4000" b="1" i="0" u="none" strike="noStrike" cap="none" dirty="0">
                <a:solidFill>
                  <a:srgbClr val="FFFFFF"/>
                </a:solidFill>
                <a:latin typeface="Cormorant Garamond"/>
                <a:ea typeface="Cormorant Garamond"/>
                <a:cs typeface="Cormorant Garamond"/>
                <a:sym typeface="Cormorant Garamond"/>
              </a:rPr>
              <a:t>Erasmus+ Capacity Building in Higher Education</a:t>
            </a:r>
            <a:endParaRPr sz="4000" dirty="0"/>
          </a:p>
        </p:txBody>
      </p:sp>
      <p:sp>
        <p:nvSpPr>
          <p:cNvPr id="94" name="Google Shape;94;p1"/>
          <p:cNvSpPr txBox="1"/>
          <p:nvPr/>
        </p:nvSpPr>
        <p:spPr>
          <a:xfrm>
            <a:off x="9669960" y="3431709"/>
            <a:ext cx="7868050" cy="2320242"/>
          </a:xfrm>
          <a:prstGeom prst="rect">
            <a:avLst/>
          </a:prstGeom>
          <a:noFill/>
          <a:ln>
            <a:noFill/>
          </a:ln>
        </p:spPr>
        <p:txBody>
          <a:bodyPr spcFirstLastPara="1" wrap="square" lIns="0" tIns="0" rIns="0" bIns="0" anchor="t" anchorCtr="0">
            <a:spAutoFit/>
          </a:bodyPr>
          <a:lstStyle/>
          <a:p>
            <a:pPr marL="0" marR="0" lvl="0" indent="0" algn="ctr" rtl="0">
              <a:lnSpc>
                <a:spcPct val="108000"/>
              </a:lnSpc>
              <a:spcBef>
                <a:spcPts val="0"/>
              </a:spcBef>
              <a:spcAft>
                <a:spcPts val="0"/>
              </a:spcAft>
              <a:buNone/>
            </a:pPr>
            <a:r>
              <a:rPr lang="pl-PL" sz="4200" b="1" i="0" u="none" strike="noStrike" cap="none" dirty="0">
                <a:solidFill>
                  <a:srgbClr val="342D29"/>
                </a:solidFill>
                <a:latin typeface="Cormorant Garamond"/>
                <a:ea typeface="Cormorant Garamond"/>
                <a:cs typeface="Cormorant Garamond"/>
                <a:sym typeface="Cormorant Garamond"/>
              </a:rPr>
              <a:t>Strengthening innovative social</a:t>
            </a:r>
            <a:endParaRPr dirty="0"/>
          </a:p>
          <a:p>
            <a:pPr marL="0" marR="0" lvl="0" indent="0" algn="ctr" rtl="0">
              <a:lnSpc>
                <a:spcPct val="108000"/>
              </a:lnSpc>
              <a:spcBef>
                <a:spcPts val="0"/>
              </a:spcBef>
              <a:spcAft>
                <a:spcPts val="0"/>
              </a:spcAft>
              <a:buNone/>
            </a:pPr>
            <a:r>
              <a:rPr lang="pl-PL" sz="4200" b="1" i="0" u="none" strike="noStrike" cap="none" dirty="0">
                <a:solidFill>
                  <a:srgbClr val="342D29"/>
                </a:solidFill>
                <a:latin typeface="Cormorant Garamond"/>
                <a:ea typeface="Cormorant Garamond"/>
                <a:cs typeface="Cormorant Garamond"/>
                <a:sym typeface="Cormorant Garamond"/>
              </a:rPr>
              <a:t>entrepreneurship practices for disruptive business settings in Thailand and Myanmar</a:t>
            </a:r>
            <a:endParaRPr dirty="0"/>
          </a:p>
        </p:txBody>
      </p:sp>
      <p:sp>
        <p:nvSpPr>
          <p:cNvPr id="95" name="Google Shape;95;p1"/>
          <p:cNvSpPr txBox="1"/>
          <p:nvPr/>
        </p:nvSpPr>
        <p:spPr>
          <a:xfrm>
            <a:off x="1397214" y="6219079"/>
            <a:ext cx="7868050" cy="731728"/>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pl-PL" sz="2100" b="1" i="0" u="none" strike="noStrike" cap="none">
                <a:solidFill>
                  <a:srgbClr val="FFFFFF"/>
                </a:solidFill>
                <a:latin typeface="Assistant"/>
                <a:ea typeface="Assistant"/>
                <a:cs typeface="Assistant"/>
                <a:sym typeface="Assistant"/>
              </a:rPr>
              <a:t>Projectref.: 609711-EPP-1-2019-1-AT-EPPKA2-CBHE-JP </a:t>
            </a:r>
            <a:endParaRPr/>
          </a:p>
          <a:p>
            <a:pPr marL="0" marR="0" lvl="0" indent="0" algn="l" rtl="0">
              <a:lnSpc>
                <a:spcPct val="140000"/>
              </a:lnSpc>
              <a:spcBef>
                <a:spcPts val="0"/>
              </a:spcBef>
              <a:spcAft>
                <a:spcPts val="0"/>
              </a:spcAft>
              <a:buNone/>
            </a:pPr>
            <a:r>
              <a:rPr lang="pl-PL" sz="2100" b="1" i="0" u="none" strike="noStrike" cap="none">
                <a:solidFill>
                  <a:srgbClr val="FFFFFF"/>
                </a:solidFill>
                <a:latin typeface="Assistant"/>
                <a:ea typeface="Assistant"/>
                <a:cs typeface="Assistant"/>
                <a:sym typeface="Assistant"/>
              </a:rPr>
              <a:t>Duration: 36 Months (15/01/2020-14/01/2023)</a:t>
            </a:r>
            <a:endParaRPr/>
          </a:p>
        </p:txBody>
      </p:sp>
      <p:sp>
        <p:nvSpPr>
          <p:cNvPr id="10" name="Google Shape;94;p1"/>
          <p:cNvSpPr txBox="1"/>
          <p:nvPr/>
        </p:nvSpPr>
        <p:spPr>
          <a:xfrm>
            <a:off x="9461012" y="7139748"/>
            <a:ext cx="7868050" cy="698012"/>
          </a:xfrm>
          <a:prstGeom prst="rect">
            <a:avLst/>
          </a:prstGeom>
          <a:noFill/>
          <a:ln>
            <a:noFill/>
          </a:ln>
        </p:spPr>
        <p:txBody>
          <a:bodyPr spcFirstLastPara="1" wrap="square" lIns="0" tIns="0" rIns="0" bIns="0" anchor="t" anchorCtr="0">
            <a:spAutoFit/>
          </a:bodyPr>
          <a:lstStyle/>
          <a:p>
            <a:pPr algn="ctr">
              <a:lnSpc>
                <a:spcPct val="108000"/>
              </a:lnSpc>
            </a:pPr>
            <a:r>
              <a:rPr lang="de-DE" sz="4200" b="1" dirty="0">
                <a:solidFill>
                  <a:srgbClr val="342D29"/>
                </a:solidFill>
                <a:latin typeface="Cormorant Garamond"/>
                <a:ea typeface="Cormorant Garamond"/>
                <a:cs typeface="Cormorant Garamond"/>
              </a:rPr>
              <a:t>November 16 -18, </a:t>
            </a:r>
            <a:r>
              <a:rPr lang="de-DE" sz="4200" b="1" dirty="0" smtClean="0">
                <a:solidFill>
                  <a:srgbClr val="342D29"/>
                </a:solidFill>
                <a:latin typeface="Cormorant Garamond"/>
                <a:ea typeface="Cormorant Garamond"/>
                <a:cs typeface="Cormorant Garamond"/>
              </a:rPr>
              <a:t>2020</a:t>
            </a:r>
          </a:p>
        </p:txBody>
      </p:sp>
      <p:sp>
        <p:nvSpPr>
          <p:cNvPr id="2" name="Foliennummernplatzhalter 1"/>
          <p:cNvSpPr>
            <a:spLocks noGrp="1"/>
          </p:cNvSpPr>
          <p:nvPr>
            <p:ph type="sldNum" sz="quarter" idx="12"/>
          </p:nvPr>
        </p:nvSpPr>
        <p:spPr/>
        <p:txBody>
          <a:bodyPr/>
          <a:lstStyle/>
          <a:p>
            <a:fld id="{B6F15528-21DE-4FAA-801E-634DDDAF4B2B}" type="slidenum">
              <a:rPr lang="en-US" smtClean="0"/>
              <a:pPr/>
              <a:t>1</a:t>
            </a:fld>
            <a:endParaRPr lang="en-US"/>
          </a:p>
        </p:txBody>
      </p:sp>
    </p:spTree>
    <p:extLst>
      <p:ext uri="{BB962C8B-B14F-4D97-AF65-F5344CB8AC3E}">
        <p14:creationId xmlns:p14="http://schemas.microsoft.com/office/powerpoint/2010/main" val="8144549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1">
            <a:extLst>
              <a:ext uri="{FF2B5EF4-FFF2-40B4-BE49-F238E27FC236}">
                <a16:creationId xmlns:a16="http://schemas.microsoft.com/office/drawing/2014/main" id="{70C1A498-FF0A-7E4F-B841-D5FED0DEF81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6822"/>
          <a:stretch/>
        </p:blipFill>
        <p:spPr>
          <a:xfrm>
            <a:off x="-387601" y="71038"/>
            <a:ext cx="15621000" cy="8465991"/>
          </a:xfrm>
          <a:prstGeom prst="rect">
            <a:avLst/>
          </a:prstGeom>
        </p:spPr>
      </p:pic>
      <p:sp>
        <p:nvSpPr>
          <p:cNvPr id="2" name="AutoShape 2"/>
          <p:cNvSpPr/>
          <p:nvPr/>
        </p:nvSpPr>
        <p:spPr>
          <a:xfrm>
            <a:off x="14325600" y="-64770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4"/>
          <a:srcRect/>
          <a:stretch>
            <a:fillRect/>
          </a:stretch>
        </p:blipFill>
        <p:spPr>
          <a:xfrm>
            <a:off x="279373" y="8659266"/>
            <a:ext cx="2557976" cy="1250139"/>
          </a:xfrm>
          <a:prstGeom prst="rect">
            <a:avLst/>
          </a:prstGeom>
        </p:spPr>
      </p:pic>
      <p:sp>
        <p:nvSpPr>
          <p:cNvPr id="11" name="Rechteck 10"/>
          <p:cNvSpPr/>
          <p:nvPr/>
        </p:nvSpPr>
        <p:spPr>
          <a:xfrm>
            <a:off x="4194771" y="1856621"/>
            <a:ext cx="6507575" cy="830997"/>
          </a:xfrm>
          <a:prstGeom prst="rect">
            <a:avLst/>
          </a:prstGeom>
        </p:spPr>
        <p:txBody>
          <a:bodyPr wrap="square">
            <a:spAutoFit/>
          </a:bodyPr>
          <a:lstStyle/>
          <a:p>
            <a:r>
              <a:rPr lang="th-TH" sz="4800" dirty="0" smtClean="0"/>
              <a:t>ต้อนรับอย่างอบอุ่น</a:t>
            </a:r>
            <a:endParaRPr lang="en-US" sz="4800" dirty="0"/>
          </a:p>
        </p:txBody>
      </p:sp>
      <p:sp>
        <p:nvSpPr>
          <p:cNvPr id="12" name="Textfeld 11"/>
          <p:cNvSpPr txBox="1"/>
          <p:nvPr/>
        </p:nvSpPr>
        <p:spPr>
          <a:xfrm>
            <a:off x="9013806" y="2359549"/>
            <a:ext cx="5980137" cy="1569660"/>
          </a:xfrm>
          <a:prstGeom prst="rect">
            <a:avLst/>
          </a:prstGeom>
          <a:noFill/>
        </p:spPr>
        <p:txBody>
          <a:bodyPr wrap="square" rtlCol="0">
            <a:spAutoFit/>
          </a:bodyPr>
          <a:lstStyle/>
          <a:p>
            <a:r>
              <a:rPr lang="my-MM" sz="4800" dirty="0"/>
              <a:t/>
            </a:r>
            <a:br>
              <a:rPr lang="my-MM" sz="4800" dirty="0"/>
            </a:br>
            <a:r>
              <a:rPr lang="my-MM" sz="4800" dirty="0"/>
              <a:t>ကြိုဆိုပါတယ်</a:t>
            </a:r>
            <a:endParaRPr lang="en-US" sz="4800" dirty="0"/>
          </a:p>
        </p:txBody>
      </p:sp>
      <p:sp>
        <p:nvSpPr>
          <p:cNvPr id="13" name="Rechteck 12"/>
          <p:cNvSpPr/>
          <p:nvPr/>
        </p:nvSpPr>
        <p:spPr>
          <a:xfrm>
            <a:off x="2337791" y="3872183"/>
            <a:ext cx="6328428" cy="830997"/>
          </a:xfrm>
          <a:prstGeom prst="rect">
            <a:avLst/>
          </a:prstGeom>
        </p:spPr>
        <p:txBody>
          <a:bodyPr wrap="square">
            <a:spAutoFit/>
          </a:bodyPr>
          <a:lstStyle/>
          <a:p>
            <a:r>
              <a:rPr lang="de-AT" sz="4800" dirty="0" err="1" smtClean="0">
                <a:solidFill>
                  <a:srgbClr val="202124"/>
                </a:solidFill>
                <a:latin typeface="Google Sans"/>
              </a:rPr>
              <a:t>Serdeczne</a:t>
            </a:r>
            <a:r>
              <a:rPr lang="de-AT" sz="4800" dirty="0" smtClean="0">
                <a:solidFill>
                  <a:srgbClr val="202124"/>
                </a:solidFill>
                <a:latin typeface="Google Sans"/>
              </a:rPr>
              <a:t> </a:t>
            </a:r>
            <a:r>
              <a:rPr lang="de-AT" sz="4800" dirty="0" err="1">
                <a:solidFill>
                  <a:srgbClr val="202124"/>
                </a:solidFill>
                <a:latin typeface="Google Sans"/>
              </a:rPr>
              <a:t>powitanie</a:t>
            </a:r>
            <a:endParaRPr lang="en-US" sz="4800" dirty="0"/>
          </a:p>
        </p:txBody>
      </p:sp>
      <p:sp>
        <p:nvSpPr>
          <p:cNvPr id="14" name="Rectangle 1"/>
          <p:cNvSpPr>
            <a:spLocks noChangeArrowheads="1"/>
          </p:cNvSpPr>
          <p:nvPr/>
        </p:nvSpPr>
        <p:spPr bwMode="auto">
          <a:xfrm>
            <a:off x="8413169" y="5304199"/>
            <a:ext cx="5084592" cy="70020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de-DE" sz="4800" b="0" i="0" u="none" strike="noStrike" cap="none" normalizeH="0" baseline="0" dirty="0" smtClean="0">
                <a:ln>
                  <a:noFill/>
                </a:ln>
                <a:solidFill>
                  <a:srgbClr val="202124"/>
                </a:solidFill>
                <a:effectLst/>
                <a:latin typeface="Google Sans"/>
              </a:rPr>
              <a:t>warm welkom</a:t>
            </a:r>
            <a:r>
              <a:rPr kumimoji="0" lang="nl-NL" altLang="de-DE" sz="4800" b="0" i="0" u="none" strike="noStrike" cap="none" normalizeH="0" baseline="0" dirty="0" smtClean="0">
                <a:ln>
                  <a:noFill/>
                </a:ln>
                <a:solidFill>
                  <a:schemeClr val="tx1"/>
                </a:solidFill>
                <a:effectLst/>
              </a:rPr>
              <a:t> </a:t>
            </a:r>
            <a:endParaRPr kumimoji="0" lang="nl-NL" altLang="de-DE" sz="4800" b="0" i="0" u="none" strike="noStrike" cap="none" normalizeH="0" baseline="0" dirty="0" smtClean="0">
              <a:ln>
                <a:noFill/>
              </a:ln>
              <a:solidFill>
                <a:schemeClr val="tx1"/>
              </a:solidFill>
              <a:effectLst/>
              <a:latin typeface="Arial" panose="020B0604020202020204" pitchFamily="34" charset="0"/>
            </a:endParaRPr>
          </a:p>
        </p:txBody>
      </p:sp>
      <p:sp>
        <p:nvSpPr>
          <p:cNvPr id="15" name="Rectangle 1"/>
          <p:cNvSpPr>
            <a:spLocks noChangeArrowheads="1"/>
          </p:cNvSpPr>
          <p:nvPr/>
        </p:nvSpPr>
        <p:spPr bwMode="auto">
          <a:xfrm>
            <a:off x="4158828" y="6428272"/>
            <a:ext cx="5885621" cy="70020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de-DE" sz="4800" b="0" i="0" u="none" strike="noStrike" cap="none" normalizeH="0" baseline="0" dirty="0" smtClean="0">
                <a:ln>
                  <a:noFill/>
                </a:ln>
                <a:solidFill>
                  <a:srgbClr val="202124"/>
                </a:solidFill>
                <a:effectLst/>
                <a:latin typeface="Google Sans"/>
              </a:rPr>
              <a:t>Herzlich Willkommen</a:t>
            </a:r>
            <a:endParaRPr kumimoji="0" lang="nl-NL" altLang="de-DE" sz="4800" b="0" i="0" u="none" strike="noStrike" cap="none" normalizeH="0" baseline="0" dirty="0" smtClean="0">
              <a:ln>
                <a:noFill/>
              </a:ln>
              <a:solidFill>
                <a:schemeClr val="tx1"/>
              </a:solidFill>
              <a:effectLst/>
              <a:latin typeface="Arial" panose="020B0604020202020204" pitchFamily="34" charset="0"/>
            </a:endParaRPr>
          </a:p>
        </p:txBody>
      </p:sp>
      <p:sp>
        <p:nvSpPr>
          <p:cNvPr id="16" name="Foliennummernplatzhalter 15"/>
          <p:cNvSpPr>
            <a:spLocks noGrp="1"/>
          </p:cNvSpPr>
          <p:nvPr>
            <p:ph type="sldNum" sz="quarter" idx="12"/>
          </p:nvPr>
        </p:nvSpPr>
        <p:spPr>
          <a:xfrm>
            <a:off x="15233399" y="9380537"/>
            <a:ext cx="2133600" cy="365125"/>
          </a:xfrm>
        </p:spPr>
        <p:txBody>
          <a:bodyPr/>
          <a:lstStyle/>
          <a:p>
            <a:fld id="{B6F15528-21DE-4FAA-801E-634DDDAF4B2B}" type="slidenum">
              <a:rPr lang="en-US" smtClean="0">
                <a:solidFill>
                  <a:schemeClr val="bg1"/>
                </a:solidFill>
              </a:rPr>
              <a:pPr/>
              <a:t>2</a:t>
            </a:fld>
            <a:endParaRPr lang="en-US" dirty="0">
              <a:solidFill>
                <a:schemeClr val="bg1"/>
              </a:solidFill>
            </a:endParaRPr>
          </a:p>
        </p:txBody>
      </p:sp>
      <p:sp>
        <p:nvSpPr>
          <p:cNvPr id="17" name="Rechteck 16"/>
          <p:cNvSpPr/>
          <p:nvPr/>
        </p:nvSpPr>
        <p:spPr>
          <a:xfrm>
            <a:off x="14325600" y="468998"/>
            <a:ext cx="4277934" cy="190160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5"/>
          <p:cNvSpPr txBox="1"/>
          <p:nvPr/>
        </p:nvSpPr>
        <p:spPr>
          <a:xfrm>
            <a:off x="14409523" y="641072"/>
            <a:ext cx="3923265" cy="1692771"/>
          </a:xfrm>
          <a:prstGeom prst="rect">
            <a:avLst/>
          </a:prstGeom>
        </p:spPr>
        <p:txBody>
          <a:bodyPr wrap="square" lIns="0" tIns="0" rIns="0" bIns="0" rtlCol="0" anchor="t">
            <a:spAutoFit/>
          </a:bodyPr>
          <a:lstStyle/>
          <a:p>
            <a:pPr algn="ctr">
              <a:lnSpc>
                <a:spcPts val="4420"/>
              </a:lnSpc>
            </a:pPr>
            <a:r>
              <a:rPr lang="en-US" sz="4000" b="1" spc="204" dirty="0" smtClean="0">
                <a:solidFill>
                  <a:schemeClr val="bg1"/>
                </a:solidFill>
                <a:hlinkClick r:id="rId5"/>
              </a:rPr>
              <a:t>Are you ready to be change-maker? </a:t>
            </a:r>
            <a:endParaRPr lang="en-US" sz="4000" b="1" spc="204" dirty="0">
              <a:solidFill>
                <a:schemeClr val="bg1"/>
              </a:solidFill>
            </a:endParaRPr>
          </a:p>
        </p:txBody>
      </p:sp>
    </p:spTree>
    <p:extLst>
      <p:ext uri="{BB962C8B-B14F-4D97-AF65-F5344CB8AC3E}">
        <p14:creationId xmlns:p14="http://schemas.microsoft.com/office/powerpoint/2010/main" val="29866958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16" name="TextBox 5"/>
          <p:cNvSpPr txBox="1"/>
          <p:nvPr/>
        </p:nvSpPr>
        <p:spPr>
          <a:xfrm>
            <a:off x="874862" y="800100"/>
            <a:ext cx="12548152" cy="572144"/>
          </a:xfrm>
          <a:prstGeom prst="rect">
            <a:avLst/>
          </a:prstGeom>
        </p:spPr>
        <p:txBody>
          <a:bodyPr wrap="square" lIns="0" tIns="0" rIns="0" bIns="0" rtlCol="0" anchor="t">
            <a:spAutoFit/>
          </a:bodyPr>
          <a:lstStyle/>
          <a:p>
            <a:pPr>
              <a:lnSpc>
                <a:spcPts val="4420"/>
              </a:lnSpc>
            </a:pPr>
            <a:r>
              <a:rPr lang="en-US" sz="4400" b="1" spc="204" dirty="0" smtClean="0">
                <a:solidFill>
                  <a:srgbClr val="342D29"/>
                </a:solidFill>
                <a:latin typeface="Calibri" panose="020F0502020204030204" pitchFamily="34" charset="0"/>
                <a:cs typeface="Calibri" panose="020F0502020204030204" pitchFamily="34" charset="0"/>
              </a:rPr>
              <a:t>Main aims of </a:t>
            </a:r>
            <a:r>
              <a:rPr lang="en-US" sz="4400" b="1" spc="204" dirty="0" err="1" smtClean="0">
                <a:solidFill>
                  <a:srgbClr val="342D29"/>
                </a:solidFill>
                <a:latin typeface="Calibri" panose="020F0502020204030204" pitchFamily="34" charset="0"/>
                <a:cs typeface="Calibri" panose="020F0502020204030204" pitchFamily="34" charset="0"/>
              </a:rPr>
              <a:t>STEPup</a:t>
            </a:r>
            <a:endParaRPr lang="en-US" sz="4400" b="1" spc="204" dirty="0">
              <a:solidFill>
                <a:srgbClr val="342D29"/>
              </a:solidFill>
              <a:latin typeface="Calibri" panose="020F0502020204030204" pitchFamily="34" charset="0"/>
              <a:cs typeface="Calibri" panose="020F0502020204030204" pitchFamily="34" charset="0"/>
            </a:endParaRPr>
          </a:p>
        </p:txBody>
      </p:sp>
      <p:sp>
        <p:nvSpPr>
          <p:cNvPr id="17" name="TextBox 6"/>
          <p:cNvSpPr txBox="1"/>
          <p:nvPr/>
        </p:nvSpPr>
        <p:spPr>
          <a:xfrm>
            <a:off x="329241" y="1573557"/>
            <a:ext cx="13716143" cy="8381590"/>
          </a:xfrm>
          <a:prstGeom prst="rect">
            <a:avLst/>
          </a:prstGeom>
        </p:spPr>
        <p:txBody>
          <a:bodyPr wrap="square" lIns="0" tIns="0" rIns="0" bIns="0" rtlCol="0" anchor="t">
            <a:spAutoFit/>
          </a:bodyPr>
          <a:lstStyle/>
          <a:p>
            <a:pPr marL="457200" indent="-284163">
              <a:lnSpc>
                <a:spcPts val="3920"/>
              </a:lnSpc>
              <a:spcBef>
                <a:spcPts val="1800"/>
              </a:spcBef>
              <a:buFont typeface="Arial" panose="020B0604020202020204" pitchFamily="34" charset="0"/>
              <a:buChar char="•"/>
            </a:pP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promote </a:t>
            </a:r>
            <a:r>
              <a:rPr lang="en-US" sz="2800" b="1" dirty="0" smtClean="0">
                <a:solidFill>
                  <a:srgbClr val="342D29"/>
                </a:solidFill>
                <a:latin typeface="Calibri" panose="020F0502020204030204" pitchFamily="34" charset="0"/>
                <a:cs typeface="Calibri" panose="020F0502020204030204" pitchFamily="34" charset="0"/>
              </a:rPr>
              <a:t>disruptive social entrepreneurship practices </a:t>
            </a:r>
            <a:r>
              <a:rPr lang="de-DE" sz="2800" dirty="0" smtClean="0">
                <a:solidFill>
                  <a:srgbClr val="342D29"/>
                </a:solidFill>
                <a:latin typeface="Calibri" panose="020F0502020204030204" pitchFamily="34" charset="0"/>
                <a:cs typeface="Calibri" panose="020F0502020204030204" pitchFamily="34" charset="0"/>
              </a:rPr>
              <a:t>in </a:t>
            </a:r>
            <a:r>
              <a:rPr lang="de-DE" sz="2800" dirty="0" err="1" smtClean="0">
                <a:solidFill>
                  <a:srgbClr val="342D29"/>
                </a:solidFill>
                <a:latin typeface="Calibri" panose="020F0502020204030204" pitchFamily="34" charset="0"/>
                <a:cs typeface="Calibri" panose="020F0502020204030204" pitchFamily="34" charset="0"/>
              </a:rPr>
              <a:t>selected</a:t>
            </a:r>
            <a:r>
              <a:rPr lang="de-DE" sz="2800" dirty="0" smtClean="0">
                <a:solidFill>
                  <a:srgbClr val="342D29"/>
                </a:solidFill>
                <a:latin typeface="Calibri" panose="020F0502020204030204" pitchFamily="34" charset="0"/>
                <a:cs typeface="Calibri" panose="020F0502020204030204" pitchFamily="34" charset="0"/>
              </a:rPr>
              <a:t> Thai </a:t>
            </a:r>
            <a:r>
              <a:rPr lang="de-DE" sz="2800" dirty="0" err="1" smtClean="0">
                <a:solidFill>
                  <a:srgbClr val="342D29"/>
                </a:solidFill>
                <a:latin typeface="Calibri" panose="020F0502020204030204" pitchFamily="34" charset="0"/>
                <a:cs typeface="Calibri" panose="020F0502020204030204" pitchFamily="34" charset="0"/>
              </a:rPr>
              <a:t>and</a:t>
            </a:r>
            <a:r>
              <a:rPr lang="de-DE" sz="2800" dirty="0" smtClean="0">
                <a:solidFill>
                  <a:srgbClr val="342D29"/>
                </a:solidFill>
                <a:latin typeface="Calibri" panose="020F0502020204030204" pitchFamily="34" charset="0"/>
                <a:cs typeface="Calibri" panose="020F0502020204030204" pitchFamily="34" charset="0"/>
              </a:rPr>
              <a:t> Burmese </a:t>
            </a:r>
            <a:r>
              <a:rPr lang="de-DE" sz="2800" dirty="0" err="1" smtClean="0">
                <a:solidFill>
                  <a:srgbClr val="342D29"/>
                </a:solidFill>
                <a:latin typeface="Calibri" panose="020F0502020204030204" pitchFamily="34" charset="0"/>
                <a:cs typeface="Calibri" panose="020F0502020204030204" pitchFamily="34" charset="0"/>
              </a:rPr>
              <a:t>regions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recognizing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their</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needs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and</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transferring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best</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practice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approaches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from</a:t>
            </a:r>
            <a:r>
              <a:rPr lang="de-DE" sz="2800" dirty="0" smtClean="0">
                <a:solidFill>
                  <a:srgbClr val="342D29"/>
                </a:solidFill>
                <a:latin typeface="Calibri" panose="020F0502020204030204" pitchFamily="34" charset="0"/>
                <a:cs typeface="Calibri" panose="020F0502020204030204" pitchFamily="34" charset="0"/>
              </a:rPr>
              <a:t> European </a:t>
            </a: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the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partners</a:t>
            </a:r>
            <a:r>
              <a:rPr lang="de-DE" sz="2800" dirty="0" smtClean="0">
                <a:solidFill>
                  <a:srgbClr val="342D29"/>
                </a:solidFill>
                <a:latin typeface="Calibri" panose="020F0502020204030204" pitchFamily="34" charset="0"/>
                <a:cs typeface="Calibri" panose="020F0502020204030204" pitchFamily="34" charset="0"/>
              </a:rPr>
              <a:t> in Thailand </a:t>
            </a:r>
            <a:r>
              <a:rPr lang="de-DE" sz="2800" dirty="0" err="1" smtClean="0">
                <a:solidFill>
                  <a:srgbClr val="342D29"/>
                </a:solidFill>
                <a:latin typeface="Calibri" panose="020F0502020204030204" pitchFamily="34" charset="0"/>
                <a:cs typeface="Calibri" panose="020F0502020204030204" pitchFamily="34" charset="0"/>
              </a:rPr>
              <a:t>and</a:t>
            </a:r>
            <a:r>
              <a:rPr lang="de-DE" sz="2800" dirty="0" smtClean="0">
                <a:solidFill>
                  <a:srgbClr val="342D29"/>
                </a:solidFill>
                <a:latin typeface="Calibri" panose="020F0502020204030204" pitchFamily="34" charset="0"/>
                <a:cs typeface="Calibri" panose="020F0502020204030204" pitchFamily="34" charset="0"/>
              </a:rPr>
              <a:t> Myanmar. </a:t>
            </a:r>
          </a:p>
          <a:p>
            <a:pPr marL="457200" indent="-284163">
              <a:lnSpc>
                <a:spcPts val="3920"/>
              </a:lnSpc>
              <a:spcBef>
                <a:spcPts val="1800"/>
              </a:spcBef>
              <a:buFont typeface="Arial" panose="020B0604020202020204" pitchFamily="34" charset="0"/>
              <a:buChar char="•"/>
            </a:pP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facilitate</a:t>
            </a:r>
            <a:r>
              <a:rPr lang="de-DE" sz="2800" dirty="0" smtClean="0">
                <a:solidFill>
                  <a:srgbClr val="342D29"/>
                </a:solidFill>
                <a:latin typeface="Calibri" panose="020F0502020204030204" pitchFamily="34" charset="0"/>
                <a:cs typeface="Calibri" panose="020F0502020204030204" pitchFamily="34" charset="0"/>
              </a:rPr>
              <a:t> </a:t>
            </a:r>
            <a:r>
              <a:rPr lang="de-DE" sz="2800" b="1" dirty="0" smtClean="0">
                <a:solidFill>
                  <a:srgbClr val="342D29"/>
                </a:solidFill>
                <a:latin typeface="Calibri" panose="020F0502020204030204" pitchFamily="34" charset="0"/>
                <a:cs typeface="Calibri" panose="020F0502020204030204" pitchFamily="34" charset="0"/>
              </a:rPr>
              <a:t>innovative </a:t>
            </a:r>
            <a:r>
              <a:rPr lang="de-DE" sz="2800" b="1" dirty="0" err="1" smtClean="0">
                <a:solidFill>
                  <a:srgbClr val="342D29"/>
                </a:solidFill>
                <a:latin typeface="Calibri" panose="020F0502020204030204" pitchFamily="34" charset="0"/>
                <a:cs typeface="Calibri" panose="020F0502020204030204" pitchFamily="34" charset="0"/>
              </a:rPr>
              <a:t>social</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entrepreneurship</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education</a:t>
            </a:r>
            <a:r>
              <a:rPr lang="de-DE" sz="2800" b="1"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capacity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buildings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trainings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increase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the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labour</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market</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relevance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of</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social</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entrepreneurs</a:t>
            </a:r>
            <a:r>
              <a:rPr lang="de-DE" sz="2800" dirty="0" smtClean="0">
                <a:solidFill>
                  <a:srgbClr val="342D29"/>
                </a:solidFill>
                <a:latin typeface="Calibri" panose="020F0502020204030204" pitchFamily="34" charset="0"/>
                <a:cs typeface="Calibri" panose="020F0502020204030204" pitchFamily="34" charset="0"/>
              </a:rPr>
              <a:t>.</a:t>
            </a:r>
            <a:endParaRPr lang="de-DE" sz="2800" dirty="0">
              <a:solidFill>
                <a:srgbClr val="342D29"/>
              </a:solidFill>
              <a:latin typeface="Calibri" panose="020F0502020204030204" pitchFamily="34" charset="0"/>
              <a:cs typeface="Calibri" panose="020F0502020204030204" pitchFamily="34" charset="0"/>
            </a:endParaRPr>
          </a:p>
          <a:p>
            <a:pPr marL="457200" indent="-284163">
              <a:lnSpc>
                <a:spcPts val="3920"/>
              </a:lnSpc>
              <a:spcBef>
                <a:spcPts val="1800"/>
              </a:spcBef>
              <a:buFont typeface="Arial" panose="020B0604020202020204" pitchFamily="34" charset="0"/>
              <a:buChar char="•"/>
            </a:pP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foster</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innovation</a:t>
            </a:r>
            <a:r>
              <a:rPr lang="de-DE" sz="2800" b="1" dirty="0" smtClean="0">
                <a:solidFill>
                  <a:srgbClr val="342D29"/>
                </a:solidFill>
                <a:latin typeface="Calibri" panose="020F0502020204030204" pitchFamily="34" charset="0"/>
                <a:cs typeface="Calibri" panose="020F0502020204030204" pitchFamily="34" charset="0"/>
              </a:rPr>
              <a:t> in </a:t>
            </a:r>
            <a:r>
              <a:rPr lang="de-DE" sz="2800" b="1" dirty="0" err="1" smtClean="0">
                <a:solidFill>
                  <a:srgbClr val="342D29"/>
                </a:solidFill>
                <a:latin typeface="Calibri" panose="020F0502020204030204" pitchFamily="34" charset="0"/>
                <a:cs typeface="Calibri" panose="020F0502020204030204" pitchFamily="34" charset="0"/>
              </a:rPr>
              <a:t>the</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field</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of</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social</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entrepreneurship</a:t>
            </a:r>
            <a:r>
              <a:rPr lang="de-DE" sz="2800" b="1"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involving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established</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social</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entrepreneurs</a:t>
            </a:r>
            <a:r>
              <a:rPr lang="de-DE" sz="2800" dirty="0" smtClean="0">
                <a:solidFill>
                  <a:srgbClr val="342D29"/>
                </a:solidFill>
                <a:latin typeface="Calibri" panose="020F0502020204030204" pitchFamily="34" charset="0"/>
                <a:cs typeface="Calibri" panose="020F0502020204030204" pitchFamily="34" charset="0"/>
              </a:rPr>
              <a:t> in </a:t>
            </a:r>
            <a:r>
              <a:rPr lang="de-DE" sz="2800" dirty="0" err="1" smtClean="0">
                <a:solidFill>
                  <a:srgbClr val="342D29"/>
                </a:solidFill>
                <a:latin typeface="Calibri" panose="020F0502020204030204" pitchFamily="34" charset="0"/>
                <a:cs typeface="Calibri" panose="020F0502020204030204" pitchFamily="34" charset="0"/>
              </a:rPr>
              <a:t>student</a:t>
            </a:r>
            <a:r>
              <a:rPr lang="de-DE" sz="2800" dirty="0" smtClean="0">
                <a:solidFill>
                  <a:srgbClr val="342D29"/>
                </a:solidFill>
                <a:latin typeface="Calibri" panose="020F0502020204030204" pitchFamily="34" charset="0"/>
                <a:cs typeface="Calibri" panose="020F0502020204030204" pitchFamily="34" charset="0"/>
              </a:rPr>
              <a:t>-business </a:t>
            </a:r>
            <a:r>
              <a:rPr lang="de-DE" sz="2800" dirty="0" err="1" smtClean="0">
                <a:solidFill>
                  <a:srgbClr val="342D29"/>
                </a:solidFill>
                <a:latin typeface="Calibri" panose="020F0502020204030204" pitchFamily="34" charset="0"/>
                <a:cs typeface="Calibri" panose="020F0502020204030204" pitchFamily="34" charset="0"/>
              </a:rPr>
              <a:t>learning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activities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within</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the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STEPup</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Social</a:t>
            </a:r>
            <a:r>
              <a:rPr lang="de-DE" sz="2800" dirty="0" smtClean="0">
                <a:solidFill>
                  <a:srgbClr val="342D29"/>
                </a:solidFill>
                <a:latin typeface="Calibri" panose="020F0502020204030204" pitchFamily="34" charset="0"/>
                <a:cs typeface="Calibri" panose="020F0502020204030204" pitchFamily="34" charset="0"/>
              </a:rPr>
              <a:t> Entrepreneurship </a:t>
            </a:r>
            <a:r>
              <a:rPr lang="de-DE" sz="2800" dirty="0" err="1" smtClean="0">
                <a:solidFill>
                  <a:srgbClr val="342D29"/>
                </a:solidFill>
                <a:latin typeface="Calibri" panose="020F0502020204030204" pitchFamily="34" charset="0"/>
                <a:cs typeface="Calibri" panose="020F0502020204030204" pitchFamily="34" charset="0"/>
              </a:rPr>
              <a:t>knowledge</a:t>
            </a:r>
            <a:r>
              <a:rPr lang="de-DE" sz="2800" dirty="0" smtClean="0">
                <a:solidFill>
                  <a:srgbClr val="342D29"/>
                </a:solidFill>
                <a:latin typeface="Calibri" panose="020F0502020204030204" pitchFamily="34" charset="0"/>
                <a:cs typeface="Calibri" panose="020F0502020204030204" pitchFamily="34" charset="0"/>
              </a:rPr>
              <a:t> Hubs.</a:t>
            </a:r>
            <a:endParaRPr lang="de-DE" sz="2800" dirty="0">
              <a:solidFill>
                <a:srgbClr val="342D29"/>
              </a:solidFill>
              <a:latin typeface="Calibri" panose="020F0502020204030204" pitchFamily="34" charset="0"/>
              <a:cs typeface="Calibri" panose="020F0502020204030204" pitchFamily="34" charset="0"/>
            </a:endParaRPr>
          </a:p>
          <a:p>
            <a:pPr marL="457200" indent="-284163">
              <a:lnSpc>
                <a:spcPts val="3920"/>
              </a:lnSpc>
              <a:spcBef>
                <a:spcPts val="1800"/>
              </a:spcBef>
              <a:buFont typeface="Arial" panose="020B0604020202020204" pitchFamily="34" charset="0"/>
              <a:buChar char="•"/>
            </a:pP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enhance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the</a:t>
            </a:r>
            <a:r>
              <a:rPr lang="de-DE" sz="2800"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cooperation</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higher</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education</a:t>
            </a:r>
            <a:r>
              <a:rPr lang="de-DE" sz="2800" b="1" dirty="0" smtClean="0">
                <a:solidFill>
                  <a:srgbClr val="342D29"/>
                </a:solidFill>
                <a:latin typeface="Calibri" panose="020F0502020204030204" pitchFamily="34" charset="0"/>
                <a:cs typeface="Calibri" panose="020F0502020204030204" pitchFamily="34" charset="0"/>
              </a:rPr>
              <a:t>-enterprise </a:t>
            </a:r>
            <a:r>
              <a:rPr lang="de-DE" sz="2800" b="1" dirty="0" err="1" smtClean="0">
                <a:solidFill>
                  <a:srgbClr val="342D29"/>
                </a:solidFill>
                <a:latin typeface="Calibri" panose="020F0502020204030204" pitchFamily="34" charset="0"/>
                <a:cs typeface="Calibri" panose="020F0502020204030204" pitchFamily="34" charset="0"/>
              </a:rPr>
              <a:t>and</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students</a:t>
            </a:r>
            <a:r>
              <a:rPr lang="de-DE" sz="2800" b="1"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learning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experience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by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developing</a:t>
            </a:r>
            <a:r>
              <a:rPr lang="de-DE" sz="2800" dirty="0" smtClean="0">
                <a:solidFill>
                  <a:srgbClr val="342D29"/>
                </a:solidFill>
                <a:latin typeface="Calibri" panose="020F0502020204030204" pitchFamily="34" charset="0"/>
                <a:cs typeface="Calibri" panose="020F0502020204030204" pitchFamily="34" charset="0"/>
              </a:rPr>
              <a:t> Innovative </a:t>
            </a:r>
            <a:r>
              <a:rPr lang="de-DE" sz="2800" dirty="0" err="1" smtClean="0">
                <a:solidFill>
                  <a:srgbClr val="342D29"/>
                </a:solidFill>
                <a:latin typeface="Calibri" panose="020F0502020204030204" pitchFamily="34" charset="0"/>
                <a:cs typeface="Calibri" panose="020F0502020204030204" pitchFamily="34" charset="0"/>
              </a:rPr>
              <a:t>Social</a:t>
            </a:r>
            <a:r>
              <a:rPr lang="de-DE" sz="2800" dirty="0" smtClean="0">
                <a:solidFill>
                  <a:srgbClr val="342D29"/>
                </a:solidFill>
                <a:latin typeface="Calibri" panose="020F0502020204030204" pitchFamily="34" charset="0"/>
                <a:cs typeface="Calibri" panose="020F0502020204030204" pitchFamily="34" charset="0"/>
              </a:rPr>
              <a:t> Entrepreneurship Case </a:t>
            </a:r>
            <a:r>
              <a:rPr lang="de-DE" sz="2800" dirty="0" err="1" smtClean="0">
                <a:solidFill>
                  <a:srgbClr val="342D29"/>
                </a:solidFill>
                <a:latin typeface="Calibri" panose="020F0502020204030204" pitchFamily="34" charset="0"/>
                <a:cs typeface="Calibri" panose="020F0502020204030204" pitchFamily="34" charset="0"/>
              </a:rPr>
              <a:t>studies</a:t>
            </a:r>
            <a:r>
              <a:rPr lang="de-DE" sz="2800" dirty="0" smtClean="0">
                <a:solidFill>
                  <a:srgbClr val="342D29"/>
                </a:solidFill>
                <a:latin typeface="Calibri" panose="020F0502020204030204" pitchFamily="34" charset="0"/>
                <a:cs typeface="Calibri" panose="020F0502020204030204" pitchFamily="34" charset="0"/>
              </a:rPr>
              <a:t>.</a:t>
            </a:r>
          </a:p>
          <a:p>
            <a:pPr marL="457200" indent="-284163">
              <a:lnSpc>
                <a:spcPts val="3920"/>
              </a:lnSpc>
              <a:spcBef>
                <a:spcPts val="1800"/>
              </a:spcBef>
              <a:buFont typeface="Arial" panose="020B0604020202020204" pitchFamily="34" charset="0"/>
              <a:buChar char="•"/>
            </a:pP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promote </a:t>
            </a:r>
            <a:r>
              <a:rPr lang="de-DE" sz="2800" dirty="0" err="1" smtClean="0">
                <a:solidFill>
                  <a:srgbClr val="342D29"/>
                </a:solidFill>
                <a:latin typeface="Calibri" panose="020F0502020204030204" pitchFamily="34" charset="0"/>
                <a:cs typeface="Calibri" panose="020F0502020204030204" pitchFamily="34" charset="0"/>
              </a:rPr>
              <a:t>greater</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access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a:t>
            </a:r>
            <a:r>
              <a:rPr lang="de-DE" sz="2800" b="1" dirty="0" smtClean="0">
                <a:solidFill>
                  <a:srgbClr val="342D29"/>
                </a:solidFill>
                <a:latin typeface="Calibri" panose="020F0502020204030204" pitchFamily="34" charset="0"/>
                <a:cs typeface="Calibri" panose="020F0502020204030204" pitchFamily="34" charset="0"/>
              </a:rPr>
              <a:t>high </a:t>
            </a:r>
            <a:r>
              <a:rPr lang="de-DE" sz="2800" b="1" dirty="0" err="1" smtClean="0">
                <a:solidFill>
                  <a:srgbClr val="342D29"/>
                </a:solidFill>
                <a:latin typeface="Calibri" panose="020F0502020204030204" pitchFamily="34" charset="0"/>
                <a:cs typeface="Calibri" panose="020F0502020204030204" pitchFamily="34" charset="0"/>
              </a:rPr>
              <a:t>quality</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educational</a:t>
            </a:r>
            <a:r>
              <a:rPr lang="de-DE" sz="2800" b="1" dirty="0" smtClean="0">
                <a:solidFill>
                  <a:srgbClr val="342D29"/>
                </a:solidFill>
                <a:latin typeface="Calibri" panose="020F0502020204030204" pitchFamily="34" charset="0"/>
                <a:cs typeface="Calibri" panose="020F0502020204030204" pitchFamily="34" charset="0"/>
              </a:rPr>
              <a:t> </a:t>
            </a:r>
            <a:r>
              <a:rPr lang="de-DE" sz="2800" b="1" dirty="0" err="1" smtClean="0">
                <a:solidFill>
                  <a:srgbClr val="342D29"/>
                </a:solidFill>
                <a:latin typeface="Calibri" panose="020F0502020204030204" pitchFamily="34" charset="0"/>
                <a:cs typeface="Calibri" panose="020F0502020204030204" pitchFamily="34" charset="0"/>
              </a:rPr>
              <a:t>materials</a:t>
            </a:r>
            <a:r>
              <a:rPr lang="de-DE" sz="2800" b="1" dirty="0" smtClean="0">
                <a:solidFill>
                  <a:srgbClr val="342D29"/>
                </a:solidFill>
                <a:latin typeface="Calibri" panose="020F0502020204030204" pitchFamily="34" charset="0"/>
                <a:cs typeface="Calibri" panose="020F0502020204030204" pitchFamily="34" charset="0"/>
              </a:rPr>
              <a:t> </a:t>
            </a:r>
            <a:r>
              <a:rPr lang="de-DE" sz="2800" dirty="0" smtClean="0">
                <a:solidFill>
                  <a:srgbClr val="342D29"/>
                </a:solidFill>
                <a:latin typeface="Calibri" panose="020F0502020204030204" pitchFamily="34" charset="0"/>
                <a:cs typeface="Calibri" panose="020F0502020204030204" pitchFamily="34" charset="0"/>
              </a:rPr>
              <a:t>on </a:t>
            </a:r>
            <a:r>
              <a:rPr lang="de-DE" sz="2800" dirty="0" err="1" smtClean="0">
                <a:solidFill>
                  <a:srgbClr val="342D29"/>
                </a:solidFill>
                <a:latin typeface="Calibri" panose="020F0502020204030204" pitchFamily="34" charset="0"/>
                <a:cs typeface="Calibri" panose="020F0502020204030204" pitchFamily="34" charset="0"/>
              </a:rPr>
              <a:t>the</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topic</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of</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teaching</a:t>
            </a:r>
            <a:r>
              <a:rPr lang="de-DE" sz="2800" dirty="0" smtClean="0">
                <a:solidFill>
                  <a:srgbClr val="342D29"/>
                </a:solidFill>
                <a:latin typeface="Calibri" panose="020F0502020204030204" pitchFamily="34" charset="0"/>
                <a:cs typeface="Calibri" panose="020F0502020204030204" pitchFamily="34" charset="0"/>
              </a:rPr>
              <a:t> &amp; </a:t>
            </a:r>
            <a:r>
              <a:rPr lang="de-DE" sz="2800" dirty="0" err="1" smtClean="0">
                <a:solidFill>
                  <a:srgbClr val="342D29"/>
                </a:solidFill>
                <a:latin typeface="Calibri" panose="020F0502020204030204" pitchFamily="34" charset="0"/>
                <a:cs typeface="Calibri" panose="020F0502020204030204" pitchFamily="34" charset="0"/>
              </a:rPr>
              <a:t>learning</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methods</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and</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technology</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enhancement</a:t>
            </a:r>
            <a:r>
              <a:rPr lang="de-DE" sz="2800" dirty="0" smtClean="0">
                <a:solidFill>
                  <a:srgbClr val="342D29"/>
                </a:solidFill>
                <a:latin typeface="Calibri" panose="020F0502020204030204" pitchFamily="34" charset="0"/>
                <a:cs typeface="Calibri" panose="020F0502020204030204" pitchFamily="34" charset="0"/>
              </a:rPr>
              <a:t>, </a:t>
            </a:r>
            <a:r>
              <a:rPr lang="de-DE" sz="2800" dirty="0" err="1" smtClean="0">
                <a:solidFill>
                  <a:srgbClr val="342D29"/>
                </a:solidFill>
                <a:latin typeface="Calibri" panose="020F0502020204030204" pitchFamily="34" charset="0"/>
                <a:cs typeface="Calibri" panose="020F0502020204030204" pitchFamily="34" charset="0"/>
              </a:rPr>
              <a:t>providing</a:t>
            </a:r>
            <a:r>
              <a:rPr lang="de-DE" sz="2800" dirty="0" smtClean="0">
                <a:solidFill>
                  <a:srgbClr val="342D29"/>
                </a:solidFill>
                <a:latin typeface="Calibri" panose="020F0502020204030204" pitchFamily="34" charset="0"/>
                <a:cs typeface="Calibri" panose="020F0502020204030204" pitchFamily="34" charset="0"/>
              </a:rPr>
              <a:t> </a:t>
            </a:r>
            <a:r>
              <a:rPr lang="de-DE" sz="2800" b="1" dirty="0" smtClean="0">
                <a:solidFill>
                  <a:srgbClr val="342D29"/>
                </a:solidFill>
                <a:latin typeface="Calibri" panose="020F0502020204030204" pitchFamily="34" charset="0"/>
                <a:cs typeface="Calibri" panose="020F0502020204030204" pitchFamily="34" charset="0"/>
              </a:rPr>
              <a:t>Open Educational Resources </a:t>
            </a:r>
            <a:r>
              <a:rPr lang="de-DE" sz="2800" dirty="0" err="1" smtClean="0">
                <a:solidFill>
                  <a:srgbClr val="342D29"/>
                </a:solidFill>
                <a:latin typeface="Calibri" panose="020F0502020204030204" pitchFamily="34" charset="0"/>
                <a:cs typeface="Calibri" panose="020F0502020204030204" pitchFamily="34" charset="0"/>
              </a:rPr>
              <a:t>to</a:t>
            </a:r>
            <a:r>
              <a:rPr lang="de-DE" sz="2800" dirty="0" smtClean="0">
                <a:solidFill>
                  <a:srgbClr val="342D29"/>
                </a:solidFill>
                <a:latin typeface="Calibri" panose="020F0502020204030204" pitchFamily="34" charset="0"/>
                <a:cs typeface="Calibri" panose="020F0502020204030204" pitchFamily="34" charset="0"/>
              </a:rPr>
              <a:t> regional </a:t>
            </a:r>
            <a:r>
              <a:rPr lang="de-DE" sz="2800" dirty="0" err="1" smtClean="0">
                <a:solidFill>
                  <a:srgbClr val="342D29"/>
                </a:solidFill>
                <a:latin typeface="Calibri" panose="020F0502020204030204" pitchFamily="34" charset="0"/>
                <a:cs typeface="Calibri" panose="020F0502020204030204" pitchFamily="34" charset="0"/>
              </a:rPr>
              <a:t>and</a:t>
            </a:r>
            <a:r>
              <a:rPr lang="de-DE" sz="2800" dirty="0" smtClean="0">
                <a:solidFill>
                  <a:srgbClr val="342D29"/>
                </a:solidFill>
                <a:latin typeface="Calibri" panose="020F0502020204030204" pitchFamily="34" charset="0"/>
                <a:cs typeface="Calibri" panose="020F0502020204030204" pitchFamily="34" charset="0"/>
              </a:rPr>
              <a:t> international </a:t>
            </a:r>
            <a:r>
              <a:rPr lang="de-DE" sz="2800" dirty="0" err="1" smtClean="0">
                <a:solidFill>
                  <a:srgbClr val="342D29"/>
                </a:solidFill>
                <a:latin typeface="Calibri" panose="020F0502020204030204" pitchFamily="34" charset="0"/>
                <a:cs typeface="Calibri" panose="020F0502020204030204" pitchFamily="34" charset="0"/>
              </a:rPr>
              <a:t>communities</a:t>
            </a:r>
            <a:r>
              <a:rPr lang="de-DE" sz="2800" dirty="0" smtClean="0">
                <a:solidFill>
                  <a:srgbClr val="342D29"/>
                </a:solidFill>
                <a:latin typeface="Calibri" panose="020F0502020204030204" pitchFamily="34" charset="0"/>
                <a:cs typeface="Calibri" panose="020F0502020204030204" pitchFamily="34" charset="0"/>
              </a:rPr>
              <a:t>.</a:t>
            </a:r>
          </a:p>
          <a:p>
            <a:pPr marL="457200" indent="-457200">
              <a:lnSpc>
                <a:spcPts val="3920"/>
              </a:lnSpc>
              <a:buFont typeface="Arial" panose="020B0604020202020204" pitchFamily="34" charset="0"/>
              <a:buChar char="•"/>
            </a:pPr>
            <a:endParaRPr lang="de-DE" sz="2400" dirty="0" smtClean="0">
              <a:solidFill>
                <a:srgbClr val="342D29"/>
              </a:solidFill>
              <a:latin typeface="Calibri" panose="020F0502020204030204" pitchFamily="34" charset="0"/>
              <a:cs typeface="Calibri" panose="020F0502020204030204" pitchFamily="34" charset="0"/>
            </a:endParaRPr>
          </a:p>
          <a:p>
            <a:pPr>
              <a:lnSpc>
                <a:spcPts val="3920"/>
              </a:lnSpc>
            </a:pPr>
            <a:endParaRPr lang="es-ES_tradnl" sz="2400" dirty="0">
              <a:solidFill>
                <a:srgbClr val="161817"/>
              </a:solidFill>
              <a:latin typeface="Calibri" panose="020F0502020204030204" pitchFamily="34" charset="0"/>
              <a:cs typeface="Calibri" panose="020F0502020204030204" pitchFamily="34" charset="0"/>
            </a:endParaRPr>
          </a:p>
        </p:txBody>
      </p:sp>
      <p:sp>
        <p:nvSpPr>
          <p:cNvPr id="18" name="Rechteck 17"/>
          <p:cNvSpPr/>
          <p:nvPr/>
        </p:nvSpPr>
        <p:spPr>
          <a:xfrm>
            <a:off x="278653" y="3272464"/>
            <a:ext cx="13766731" cy="1272209"/>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hteck 19"/>
          <p:cNvSpPr/>
          <p:nvPr/>
        </p:nvSpPr>
        <p:spPr>
          <a:xfrm>
            <a:off x="278652" y="7455890"/>
            <a:ext cx="13766731" cy="1466495"/>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liennummernplatzhalter 2"/>
          <p:cNvSpPr>
            <a:spLocks noGrp="1"/>
          </p:cNvSpPr>
          <p:nvPr>
            <p:ph type="sldNum" sz="quarter" idx="12"/>
          </p:nvPr>
        </p:nvSpPr>
        <p:spPr/>
        <p:txBody>
          <a:bodyPr/>
          <a:lstStyle/>
          <a:p>
            <a:fld id="{B6F15528-21DE-4FAA-801E-634DDDAF4B2B}" type="slidenum">
              <a:rPr lang="en-US" smtClean="0"/>
              <a:pPr/>
              <a:t>3</a:t>
            </a:fld>
            <a:endParaRPr lang="en-US"/>
          </a:p>
        </p:txBody>
      </p:sp>
    </p:spTree>
    <p:extLst>
      <p:ext uri="{BB962C8B-B14F-4D97-AF65-F5344CB8AC3E}">
        <p14:creationId xmlns:p14="http://schemas.microsoft.com/office/powerpoint/2010/main" val="2182756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sp>
        <p:nvSpPr>
          <p:cNvPr id="5" name="TextBox 5"/>
          <p:cNvSpPr txBox="1"/>
          <p:nvPr/>
        </p:nvSpPr>
        <p:spPr>
          <a:xfrm>
            <a:off x="1028700" y="990600"/>
            <a:ext cx="11696700" cy="564257"/>
          </a:xfrm>
          <a:prstGeom prst="rect">
            <a:avLst/>
          </a:prstGeom>
        </p:spPr>
        <p:txBody>
          <a:bodyPr wrap="square" lIns="0" tIns="0" rIns="0" bIns="0" rtlCol="0" anchor="t">
            <a:spAutoFit/>
          </a:bodyPr>
          <a:lstStyle/>
          <a:p>
            <a:pPr>
              <a:lnSpc>
                <a:spcPts val="4420"/>
              </a:lnSpc>
            </a:pPr>
            <a:r>
              <a:rPr lang="en-US" sz="3400" spc="204" dirty="0" smtClean="0">
                <a:solidFill>
                  <a:srgbClr val="342D29"/>
                </a:solidFill>
                <a:latin typeface="Assistant Regular Bold"/>
              </a:rPr>
              <a:t>THE MAIN TARGET GROUPS OF THE </a:t>
            </a:r>
            <a:r>
              <a:rPr lang="en-US" sz="3400" spc="204" dirty="0" err="1" smtClean="0">
                <a:solidFill>
                  <a:srgbClr val="342D29"/>
                </a:solidFill>
                <a:latin typeface="Assistant Regular Bold"/>
              </a:rPr>
              <a:t>STEPup</a:t>
            </a:r>
            <a:r>
              <a:rPr lang="en-US" sz="3400" spc="204" dirty="0" smtClean="0">
                <a:solidFill>
                  <a:srgbClr val="342D29"/>
                </a:solidFill>
                <a:latin typeface="Assistant Regular Bold"/>
              </a:rPr>
              <a:t> PROJECT</a:t>
            </a:r>
            <a:endParaRPr lang="en-US" sz="3400" spc="204" dirty="0">
              <a:solidFill>
                <a:srgbClr val="342D29"/>
              </a:solidFill>
              <a:latin typeface="Assistant Regular Bold"/>
            </a:endParaRPr>
          </a:p>
        </p:txBody>
      </p:sp>
      <p:sp>
        <p:nvSpPr>
          <p:cNvPr id="6" name="TextBox 6"/>
          <p:cNvSpPr txBox="1"/>
          <p:nvPr/>
        </p:nvSpPr>
        <p:spPr>
          <a:xfrm>
            <a:off x="1028700" y="1949151"/>
            <a:ext cx="12769421" cy="4062651"/>
          </a:xfrm>
          <a:prstGeom prst="rect">
            <a:avLst/>
          </a:prstGeom>
        </p:spPr>
        <p:txBody>
          <a:bodyPr lIns="0" tIns="0" rIns="0" bIns="0" rtlCol="0" anchor="t">
            <a:spAutoFit/>
          </a:bodyPr>
          <a:lstStyle/>
          <a:p>
            <a:pPr marL="514350" lvl="0" indent="-514350">
              <a:buClr>
                <a:srgbClr val="0D8EA2"/>
              </a:buClr>
              <a:buFont typeface="Arial" panose="020B0604020202020204" pitchFamily="34" charset="0"/>
              <a:buChar char="•"/>
            </a:pPr>
            <a:r>
              <a:rPr lang="en-US" sz="2800" dirty="0" smtClean="0">
                <a:solidFill>
                  <a:srgbClr val="342D29"/>
                </a:solidFill>
                <a:latin typeface="Assistant Regular"/>
              </a:rPr>
              <a:t>HEI </a:t>
            </a:r>
            <a:r>
              <a:rPr lang="en-US" sz="2800" dirty="0">
                <a:solidFill>
                  <a:srgbClr val="342D29"/>
                </a:solidFill>
                <a:latin typeface="Assistant Regular"/>
              </a:rPr>
              <a:t>leaders and managers of the areas business management/development, entrepreneurship and social </a:t>
            </a:r>
            <a:r>
              <a:rPr lang="en-US" sz="2800" dirty="0" smtClean="0">
                <a:solidFill>
                  <a:srgbClr val="342D29"/>
                </a:solidFill>
                <a:latin typeface="Assistant Regular"/>
              </a:rPr>
              <a:t>entrepreneurship</a:t>
            </a:r>
          </a:p>
          <a:p>
            <a:pPr marL="514350" lvl="0" indent="-514350">
              <a:buClr>
                <a:srgbClr val="0D8EA2"/>
              </a:buClr>
              <a:buFont typeface="Arial" panose="020B0604020202020204" pitchFamily="34" charset="0"/>
              <a:buChar char="•"/>
            </a:pPr>
            <a:endParaRPr lang="de-AT" sz="1000" dirty="0">
              <a:solidFill>
                <a:srgbClr val="342D29"/>
              </a:solidFill>
              <a:latin typeface="Assistant Regular"/>
            </a:endParaRPr>
          </a:p>
          <a:p>
            <a:pPr marL="514350" lvl="0" indent="-514350">
              <a:buClr>
                <a:srgbClr val="0D8EA2"/>
              </a:buClr>
              <a:buFont typeface="Arial" panose="020B0604020202020204" pitchFamily="34" charset="0"/>
              <a:buChar char="•"/>
            </a:pPr>
            <a:r>
              <a:rPr lang="en-US" sz="2800" dirty="0">
                <a:solidFill>
                  <a:srgbClr val="342D29"/>
                </a:solidFill>
                <a:latin typeface="Assistant Regular"/>
              </a:rPr>
              <a:t>Academic staff focusing on business management/development, entrepreneurship and social </a:t>
            </a:r>
            <a:r>
              <a:rPr lang="en-US" sz="2800" dirty="0" smtClean="0">
                <a:solidFill>
                  <a:srgbClr val="342D29"/>
                </a:solidFill>
                <a:latin typeface="Assistant Regular"/>
              </a:rPr>
              <a:t>entrepreneurship</a:t>
            </a:r>
          </a:p>
          <a:p>
            <a:pPr lvl="0">
              <a:buClr>
                <a:srgbClr val="0D8EA2"/>
              </a:buClr>
            </a:pPr>
            <a:endParaRPr lang="de-AT" sz="1000" dirty="0">
              <a:solidFill>
                <a:srgbClr val="342D29"/>
              </a:solidFill>
              <a:latin typeface="Assistant Regular"/>
            </a:endParaRPr>
          </a:p>
          <a:p>
            <a:pPr marL="514350" lvl="0" indent="-514350">
              <a:buClr>
                <a:srgbClr val="0D8EA2"/>
              </a:buClr>
              <a:buFont typeface="Arial" panose="020B0604020202020204" pitchFamily="34" charset="0"/>
              <a:buChar char="•"/>
            </a:pPr>
            <a:r>
              <a:rPr lang="en-US" sz="2800" dirty="0">
                <a:solidFill>
                  <a:srgbClr val="342D29"/>
                </a:solidFill>
                <a:latin typeface="Assistant Regular"/>
              </a:rPr>
              <a:t>Students and student associations studying business </a:t>
            </a:r>
            <a:r>
              <a:rPr lang="en-US" sz="2800" dirty="0" err="1">
                <a:solidFill>
                  <a:srgbClr val="342D29"/>
                </a:solidFill>
                <a:latin typeface="Assistant Regular"/>
              </a:rPr>
              <a:t>programmes</a:t>
            </a:r>
            <a:r>
              <a:rPr lang="en-US" sz="2800" dirty="0">
                <a:solidFill>
                  <a:srgbClr val="342D29"/>
                </a:solidFill>
                <a:latin typeface="Assistant Regular"/>
              </a:rPr>
              <a:t> </a:t>
            </a:r>
            <a:endParaRPr lang="en-US" sz="2800" dirty="0" smtClean="0">
              <a:solidFill>
                <a:srgbClr val="342D29"/>
              </a:solidFill>
              <a:latin typeface="Assistant Regular"/>
            </a:endParaRPr>
          </a:p>
          <a:p>
            <a:pPr marL="514350" lvl="0" indent="-514350">
              <a:buClr>
                <a:srgbClr val="0D8EA2"/>
              </a:buClr>
              <a:buFont typeface="Arial" panose="020B0604020202020204" pitchFamily="34" charset="0"/>
              <a:buChar char="•"/>
            </a:pPr>
            <a:endParaRPr lang="de-AT" sz="1000" dirty="0">
              <a:solidFill>
                <a:srgbClr val="342D29"/>
              </a:solidFill>
              <a:latin typeface="Assistant Regular"/>
            </a:endParaRPr>
          </a:p>
          <a:p>
            <a:pPr marL="514350" lvl="0" indent="-514350">
              <a:buClr>
                <a:srgbClr val="0D8EA2"/>
              </a:buClr>
              <a:buFont typeface="Arial" panose="020B0604020202020204" pitchFamily="34" charset="0"/>
              <a:buChar char="•"/>
            </a:pPr>
            <a:r>
              <a:rPr lang="en-US" sz="2800" dirty="0">
                <a:solidFill>
                  <a:srgbClr val="342D29"/>
                </a:solidFill>
                <a:latin typeface="Assistant Regular"/>
              </a:rPr>
              <a:t>Companies working in the field of social </a:t>
            </a:r>
            <a:r>
              <a:rPr lang="en-US" sz="2800" dirty="0" smtClean="0">
                <a:solidFill>
                  <a:srgbClr val="342D29"/>
                </a:solidFill>
                <a:latin typeface="Assistant Regular"/>
              </a:rPr>
              <a:t>entrepreneurship</a:t>
            </a:r>
          </a:p>
          <a:p>
            <a:pPr marL="514350" lvl="0" indent="-514350">
              <a:buClr>
                <a:srgbClr val="0D8EA2"/>
              </a:buClr>
              <a:buFont typeface="Arial" panose="020B0604020202020204" pitchFamily="34" charset="0"/>
              <a:buChar char="•"/>
            </a:pPr>
            <a:endParaRPr lang="de-AT" sz="1000" dirty="0">
              <a:solidFill>
                <a:srgbClr val="342D29"/>
              </a:solidFill>
              <a:latin typeface="Assistant Regular"/>
            </a:endParaRPr>
          </a:p>
          <a:p>
            <a:pPr marL="514350" lvl="0" indent="-514350">
              <a:buClr>
                <a:srgbClr val="0D8EA2"/>
              </a:buClr>
              <a:buFont typeface="Arial" panose="020B0604020202020204" pitchFamily="34" charset="0"/>
              <a:buChar char="•"/>
            </a:pPr>
            <a:r>
              <a:rPr lang="en-US" sz="2800" dirty="0">
                <a:solidFill>
                  <a:srgbClr val="342D29"/>
                </a:solidFill>
                <a:latin typeface="Assistant Regular"/>
              </a:rPr>
              <a:t>Business development agencies and political partners</a:t>
            </a:r>
            <a:endParaRPr lang="de-AT" sz="2800" dirty="0">
              <a:solidFill>
                <a:srgbClr val="342D29"/>
              </a:solidFill>
              <a:latin typeface="Assistant Regular"/>
            </a:endParaRPr>
          </a:p>
          <a:p>
            <a:pPr lvl="0"/>
            <a:endParaRPr lang="de-AT" sz="2800" dirty="0">
              <a:solidFill>
                <a:srgbClr val="342D29"/>
              </a:solidFill>
              <a:latin typeface="Assistant Regular"/>
            </a:endParaRPr>
          </a:p>
        </p:txBody>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8" name="TextBox 8"/>
          <p:cNvSpPr txBox="1"/>
          <p:nvPr/>
        </p:nvSpPr>
        <p:spPr>
          <a:xfrm>
            <a:off x="16561422" y="8922385"/>
            <a:ext cx="697878" cy="361950"/>
          </a:xfrm>
          <a:prstGeom prst="rect">
            <a:avLst/>
          </a:prstGeom>
        </p:spPr>
        <p:txBody>
          <a:bodyPr lIns="0" tIns="0" rIns="0" bIns="0" rtlCol="0" anchor="t">
            <a:spAutoFit/>
          </a:bodyPr>
          <a:lstStyle/>
          <a:p>
            <a:pPr algn="r">
              <a:lnSpc>
                <a:spcPts val="2879"/>
              </a:lnSpc>
            </a:pPr>
            <a:r>
              <a:rPr lang="en-US" sz="2400" dirty="0" smtClean="0">
                <a:solidFill>
                  <a:schemeClr val="bg1"/>
                </a:solidFill>
                <a:latin typeface="Assistant Bold Bold"/>
              </a:rPr>
              <a:t>09</a:t>
            </a:r>
            <a:endParaRPr lang="en-US" sz="2400" dirty="0">
              <a:solidFill>
                <a:schemeClr val="bg1"/>
              </a:solidFill>
              <a:latin typeface="Assistant Bold Bold"/>
            </a:endParaRPr>
          </a:p>
        </p:txBody>
      </p:sp>
      <p:sp>
        <p:nvSpPr>
          <p:cNvPr id="9" name="TextBox 3"/>
          <p:cNvSpPr txBox="1"/>
          <p:nvPr/>
        </p:nvSpPr>
        <p:spPr>
          <a:xfrm>
            <a:off x="14547448" y="3307041"/>
            <a:ext cx="3969152" cy="1231106"/>
          </a:xfrm>
          <a:prstGeom prst="rect">
            <a:avLst/>
          </a:prstGeom>
        </p:spPr>
        <p:txBody>
          <a:bodyPr wrap="square" lIns="0" tIns="0" rIns="0" bIns="0" rtlCol="0" anchor="t">
            <a:spAutoFit/>
          </a:bodyPr>
          <a:lstStyle/>
          <a:p>
            <a:pPr algn="ctr">
              <a:lnSpc>
                <a:spcPts val="4759"/>
              </a:lnSpc>
            </a:pPr>
            <a:r>
              <a:rPr lang="en-US" sz="3400" spc="306" dirty="0" smtClean="0">
                <a:solidFill>
                  <a:schemeClr val="bg1"/>
                </a:solidFill>
                <a:latin typeface="Assistant Regular Bold"/>
              </a:rPr>
              <a:t>Who do we address? </a:t>
            </a:r>
          </a:p>
        </p:txBody>
      </p:sp>
      <p:sp>
        <p:nvSpPr>
          <p:cNvPr id="3" name="Foliennummernplatzhalter 2"/>
          <p:cNvSpPr>
            <a:spLocks noGrp="1"/>
          </p:cNvSpPr>
          <p:nvPr>
            <p:ph type="sldNum" sz="quarter" idx="12"/>
          </p:nvPr>
        </p:nvSpPr>
        <p:spPr/>
        <p:txBody>
          <a:bodyPr/>
          <a:lstStyle/>
          <a:p>
            <a:fld id="{B6F15528-21DE-4FAA-801E-634DDDAF4B2B}" type="slidenum">
              <a:rPr lang="en-US" smtClean="0"/>
              <a:pPr/>
              <a:t>4</a:t>
            </a:fld>
            <a:endParaRPr lang="en-US"/>
          </a:p>
        </p:txBody>
      </p:sp>
    </p:spTree>
    <p:extLst>
      <p:ext uri="{BB962C8B-B14F-4D97-AF65-F5344CB8AC3E}">
        <p14:creationId xmlns:p14="http://schemas.microsoft.com/office/powerpoint/2010/main" val="272613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p:cNvPicPr>
            <a:picLocks noChangeAspect="1"/>
          </p:cNvPicPr>
          <p:nvPr/>
        </p:nvPicPr>
        <p:blipFill rotWithShape="1">
          <a:blip r:embed="rId3"/>
          <a:srcRect l="55958" t="20741" r="26958" b="11347"/>
          <a:stretch/>
        </p:blipFill>
        <p:spPr>
          <a:xfrm>
            <a:off x="3239274" y="624510"/>
            <a:ext cx="7811702" cy="8733800"/>
          </a:xfrm>
          <a:prstGeom prst="rect">
            <a:avLst/>
          </a:prstGeom>
        </p:spPr>
      </p:pic>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4"/>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5</a:t>
            </a:fld>
            <a:endParaRPr lang="en-US"/>
          </a:p>
        </p:txBody>
      </p:sp>
      <p:sp>
        <p:nvSpPr>
          <p:cNvPr id="8" name="TextBox 5"/>
          <p:cNvSpPr txBox="1"/>
          <p:nvPr/>
        </p:nvSpPr>
        <p:spPr>
          <a:xfrm>
            <a:off x="914400" y="800100"/>
            <a:ext cx="12548152" cy="572144"/>
          </a:xfrm>
          <a:prstGeom prst="rect">
            <a:avLst/>
          </a:prstGeom>
        </p:spPr>
        <p:txBody>
          <a:bodyPr wrap="square" lIns="0" tIns="0" rIns="0" bIns="0" rtlCol="0" anchor="t">
            <a:spAutoFit/>
          </a:bodyPr>
          <a:lstStyle/>
          <a:p>
            <a:pPr>
              <a:lnSpc>
                <a:spcPts val="4420"/>
              </a:lnSpc>
            </a:pPr>
            <a:r>
              <a:rPr lang="en-US" sz="4400" b="1" spc="204" dirty="0" smtClean="0">
                <a:solidFill>
                  <a:srgbClr val="342D29"/>
                </a:solidFill>
                <a:latin typeface="Calibri" panose="020F0502020204030204" pitchFamily="34" charset="0"/>
                <a:cs typeface="Calibri" panose="020F0502020204030204" pitchFamily="34" charset="0"/>
              </a:rPr>
              <a:t>Roadmap</a:t>
            </a:r>
            <a:endParaRPr lang="en-US" sz="4400" b="1" spc="204" dirty="0">
              <a:solidFill>
                <a:srgbClr val="342D29"/>
              </a:solidFill>
              <a:latin typeface="Calibri" panose="020F0502020204030204" pitchFamily="34" charset="0"/>
              <a:cs typeface="Calibri" panose="020F0502020204030204" pitchFamily="34" charset="0"/>
            </a:endParaRPr>
          </a:p>
        </p:txBody>
      </p:sp>
      <p:sp>
        <p:nvSpPr>
          <p:cNvPr id="5" name="Pfeil nach unten 4"/>
          <p:cNvSpPr/>
          <p:nvPr/>
        </p:nvSpPr>
        <p:spPr>
          <a:xfrm>
            <a:off x="14351622" y="2019300"/>
            <a:ext cx="4419599" cy="7162800"/>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feld 5"/>
          <p:cNvSpPr txBox="1"/>
          <p:nvPr/>
        </p:nvSpPr>
        <p:spPr>
          <a:xfrm>
            <a:off x="15398716" y="2531653"/>
            <a:ext cx="2209800" cy="646331"/>
          </a:xfrm>
          <a:prstGeom prst="rect">
            <a:avLst/>
          </a:prstGeom>
          <a:noFill/>
        </p:spPr>
        <p:txBody>
          <a:bodyPr wrap="square" rtlCol="0">
            <a:spAutoFit/>
          </a:bodyPr>
          <a:lstStyle/>
          <a:p>
            <a:pPr algn="ctr"/>
            <a:r>
              <a:rPr lang="en-US" dirty="0" smtClean="0"/>
              <a:t>Nov 16, 2020</a:t>
            </a:r>
          </a:p>
          <a:p>
            <a:pPr algn="ctr"/>
            <a:r>
              <a:rPr lang="en-US" dirty="0" smtClean="0"/>
              <a:t>Business  Modelling</a:t>
            </a:r>
            <a:endParaRPr lang="en-US" dirty="0"/>
          </a:p>
        </p:txBody>
      </p:sp>
      <p:sp>
        <p:nvSpPr>
          <p:cNvPr id="12" name="Textfeld 11"/>
          <p:cNvSpPr txBox="1"/>
          <p:nvPr/>
        </p:nvSpPr>
        <p:spPr>
          <a:xfrm>
            <a:off x="15372440" y="4331488"/>
            <a:ext cx="2209800" cy="646331"/>
          </a:xfrm>
          <a:prstGeom prst="rect">
            <a:avLst/>
          </a:prstGeom>
          <a:noFill/>
        </p:spPr>
        <p:txBody>
          <a:bodyPr wrap="square" rtlCol="0">
            <a:spAutoFit/>
          </a:bodyPr>
          <a:lstStyle/>
          <a:p>
            <a:pPr algn="ctr"/>
            <a:r>
              <a:rPr lang="en-US" dirty="0" smtClean="0"/>
              <a:t>Nov 17, 2020</a:t>
            </a:r>
          </a:p>
          <a:p>
            <a:pPr algn="ctr"/>
            <a:r>
              <a:rPr lang="en-US" dirty="0" smtClean="0"/>
              <a:t>Case Studies</a:t>
            </a:r>
            <a:endParaRPr lang="en-US" dirty="0"/>
          </a:p>
        </p:txBody>
      </p:sp>
      <p:sp>
        <p:nvSpPr>
          <p:cNvPr id="13" name="Textfeld 12"/>
          <p:cNvSpPr txBox="1"/>
          <p:nvPr/>
        </p:nvSpPr>
        <p:spPr>
          <a:xfrm>
            <a:off x="15427619" y="6009289"/>
            <a:ext cx="2209800" cy="646331"/>
          </a:xfrm>
          <a:prstGeom prst="rect">
            <a:avLst/>
          </a:prstGeom>
          <a:noFill/>
        </p:spPr>
        <p:txBody>
          <a:bodyPr wrap="square" rtlCol="0">
            <a:spAutoFit/>
          </a:bodyPr>
          <a:lstStyle/>
          <a:p>
            <a:pPr algn="ctr"/>
            <a:r>
              <a:rPr lang="en-US" dirty="0" smtClean="0"/>
              <a:t>Nov 18, 2020</a:t>
            </a:r>
          </a:p>
          <a:p>
            <a:pPr algn="ctr"/>
            <a:r>
              <a:rPr lang="en-US" dirty="0"/>
              <a:t>C</a:t>
            </a:r>
            <a:r>
              <a:rPr lang="en-US" dirty="0" smtClean="0"/>
              <a:t>rowdfunding</a:t>
            </a:r>
            <a:endParaRPr lang="en-US" dirty="0"/>
          </a:p>
        </p:txBody>
      </p:sp>
      <p:pic>
        <p:nvPicPr>
          <p:cNvPr id="15" name="Grafik 14"/>
          <p:cNvPicPr>
            <a:picLocks noChangeAspect="1"/>
          </p:cNvPicPr>
          <p:nvPr/>
        </p:nvPicPr>
        <p:blipFill rotWithShape="1">
          <a:blip r:embed="rId5"/>
          <a:srcRect l="60554" t="17407" r="23404" b="15185"/>
          <a:stretch/>
        </p:blipFill>
        <p:spPr>
          <a:xfrm>
            <a:off x="5536589" y="494224"/>
            <a:ext cx="7371429" cy="8787887"/>
          </a:xfrm>
          <a:prstGeom prst="rect">
            <a:avLst/>
          </a:prstGeom>
        </p:spPr>
      </p:pic>
      <p:pic>
        <p:nvPicPr>
          <p:cNvPr id="17" name="Grafik 16"/>
          <p:cNvPicPr>
            <a:picLocks noChangeAspect="1"/>
          </p:cNvPicPr>
          <p:nvPr/>
        </p:nvPicPr>
        <p:blipFill rotWithShape="1">
          <a:blip r:embed="rId6"/>
          <a:srcRect l="60833" t="17037" r="23542" b="7407"/>
          <a:stretch/>
        </p:blipFill>
        <p:spPr>
          <a:xfrm>
            <a:off x="7497276" y="418025"/>
            <a:ext cx="6475685" cy="8787888"/>
          </a:xfrm>
          <a:prstGeom prst="rect">
            <a:avLst/>
          </a:prstGeom>
        </p:spPr>
      </p:pic>
    </p:spTree>
    <p:extLst>
      <p:ext uri="{BB962C8B-B14F-4D97-AF65-F5344CB8AC3E}">
        <p14:creationId xmlns:p14="http://schemas.microsoft.com/office/powerpoint/2010/main" val="81997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xit" presetSubtype="0" fill="hold" nodeType="clickEffect">
                                  <p:stCondLst>
                                    <p:cond delay="0"/>
                                  </p:stCondLst>
                                  <p:childTnLst>
                                    <p:animEffect transition="out" filter="dissolve">
                                      <p:cBhvr>
                                        <p:cTn id="19" dur="500"/>
                                        <p:tgtEl>
                                          <p:spTgt spid="17"/>
                                        </p:tgtEl>
                                      </p:cBhvr>
                                    </p:animEffect>
                                    <p:set>
                                      <p:cBhvr>
                                        <p:cTn id="20" dur="1" fill="hold">
                                          <p:stCondLst>
                                            <p:cond delay="499"/>
                                          </p:stCondLst>
                                        </p:cTn>
                                        <p:tgtEl>
                                          <p:spTgt spid="1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15"/>
                                        </p:tgtEl>
                                      </p:cBhvr>
                                    </p:animEffect>
                                    <p:set>
                                      <p:cBhvr>
                                        <p:cTn id="25"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3847334" y="-81246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6</a:t>
            </a:fld>
            <a:endParaRPr lang="en-US"/>
          </a:p>
        </p:txBody>
      </p:sp>
      <p:sp>
        <p:nvSpPr>
          <p:cNvPr id="12" name="Titel 1"/>
          <p:cNvSpPr txBox="1">
            <a:spLocks/>
          </p:cNvSpPr>
          <p:nvPr/>
        </p:nvSpPr>
        <p:spPr>
          <a:xfrm>
            <a:off x="-177683" y="3589746"/>
            <a:ext cx="13817484" cy="4461749"/>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hr-HR" sz="14000" b="1" dirty="0" smtClean="0">
                <a:latin typeface="72 Black" panose="020B0A04030603020204" pitchFamily="34" charset="0"/>
                <a:cs typeface="72 Black" panose="020B0A04030603020204" pitchFamily="34" charset="0"/>
              </a:rPr>
              <a:t>POWERPOINT KARAOKE</a:t>
            </a:r>
            <a:endParaRPr lang="de-DE" sz="14000" b="1" dirty="0">
              <a:latin typeface="72 Black" panose="020B0A04030603020204" pitchFamily="34" charset="0"/>
              <a:cs typeface="72 Black" panose="020B0A04030603020204" pitchFamily="34" charset="0"/>
            </a:endParaRPr>
          </a:p>
        </p:txBody>
      </p:sp>
      <p:sp>
        <p:nvSpPr>
          <p:cNvPr id="13" name="Untertitel 2"/>
          <p:cNvSpPr txBox="1">
            <a:spLocks/>
          </p:cNvSpPr>
          <p:nvPr/>
        </p:nvSpPr>
        <p:spPr>
          <a:xfrm>
            <a:off x="13894422" y="925770"/>
            <a:ext cx="4267200"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4" action="ppaction://hlinkpres?slideindex=1&amp;slidetitle="/>
              </a:rPr>
              <a:t>Team – EU-partners</a:t>
            </a:r>
            <a:endParaRPr lang="de-DE" sz="2400" b="1" dirty="0">
              <a:solidFill>
                <a:schemeClr val="bg1"/>
              </a:solidFill>
              <a:cs typeface="72" panose="020B0503030000000003" pitchFamily="34" charset="0"/>
            </a:endParaRPr>
          </a:p>
        </p:txBody>
      </p:sp>
      <p:pic>
        <p:nvPicPr>
          <p:cNvPr id="14" name="Grafik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70718" y="517230"/>
            <a:ext cx="5606697" cy="3031541"/>
          </a:xfrm>
          <a:prstGeom prst="rect">
            <a:avLst/>
          </a:prstGeom>
        </p:spPr>
      </p:pic>
      <p:sp>
        <p:nvSpPr>
          <p:cNvPr id="15" name="Untertitel 2"/>
          <p:cNvSpPr txBox="1">
            <a:spLocks/>
          </p:cNvSpPr>
          <p:nvPr/>
        </p:nvSpPr>
        <p:spPr>
          <a:xfrm>
            <a:off x="13894422" y="314769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6" action="ppaction://hlinkpres?slideindex=1&amp;slidetitle="/>
              </a:rPr>
              <a:t>Team – </a:t>
            </a:r>
            <a:r>
              <a:rPr lang="de-DE" sz="2400" b="1" dirty="0" err="1" smtClean="0">
                <a:solidFill>
                  <a:schemeClr val="bg1"/>
                </a:solidFill>
                <a:cs typeface="72" panose="020B0503030000000003" pitchFamily="34" charset="0"/>
                <a:hlinkClick r:id="rId6" action="ppaction://hlinkpres?slideindex=1&amp;slidetitle="/>
              </a:rPr>
              <a:t>Burapha</a:t>
            </a:r>
            <a:r>
              <a:rPr lang="de-DE" sz="2400" b="1" dirty="0" smtClean="0">
                <a:solidFill>
                  <a:schemeClr val="bg1"/>
                </a:solidFill>
                <a:cs typeface="72" panose="020B0503030000000003" pitchFamily="34" charset="0"/>
                <a:hlinkClick r:id="rId6" action="ppaction://hlinkpres?slideindex=1&amp;slidetitle="/>
              </a:rPr>
              <a:t> University</a:t>
            </a:r>
            <a:endParaRPr lang="de-DE" sz="2400" b="1" dirty="0">
              <a:solidFill>
                <a:schemeClr val="bg1"/>
              </a:solidFill>
              <a:cs typeface="72" panose="020B0503030000000003" pitchFamily="34" charset="0"/>
            </a:endParaRPr>
          </a:p>
        </p:txBody>
      </p:sp>
      <p:sp>
        <p:nvSpPr>
          <p:cNvPr id="21" name="Untertitel 2"/>
          <p:cNvSpPr txBox="1">
            <a:spLocks/>
          </p:cNvSpPr>
          <p:nvPr/>
        </p:nvSpPr>
        <p:spPr>
          <a:xfrm>
            <a:off x="13894422" y="203673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7" action="ppaction://hlinkpres?slideindex=1&amp;slidetitle="/>
              </a:rPr>
              <a:t>Team – </a:t>
            </a:r>
            <a:r>
              <a:rPr lang="de-DE" sz="2400" b="1" dirty="0" err="1" smtClean="0">
                <a:solidFill>
                  <a:schemeClr val="bg1"/>
                </a:solidFill>
                <a:cs typeface="72" panose="020B0503030000000003" pitchFamily="34" charset="0"/>
                <a:hlinkClick r:id="rId7" action="ppaction://hlinkpres?slideindex=1&amp;slidetitle="/>
              </a:rPr>
              <a:t>Payap</a:t>
            </a:r>
            <a:r>
              <a:rPr lang="de-DE" sz="2400" b="1" dirty="0" smtClean="0">
                <a:solidFill>
                  <a:schemeClr val="bg1"/>
                </a:solidFill>
                <a:cs typeface="72" panose="020B0503030000000003" pitchFamily="34" charset="0"/>
                <a:hlinkClick r:id="rId7" action="ppaction://hlinkpres?slideindex=1&amp;slidetitle="/>
              </a:rPr>
              <a:t> University</a:t>
            </a:r>
            <a:endParaRPr lang="de-DE" sz="2400" b="1" dirty="0">
              <a:solidFill>
                <a:schemeClr val="bg1"/>
              </a:solidFill>
              <a:cs typeface="72" panose="020B0503030000000003" pitchFamily="34" charset="0"/>
            </a:endParaRPr>
          </a:p>
        </p:txBody>
      </p:sp>
      <p:sp>
        <p:nvSpPr>
          <p:cNvPr id="22" name="Untertitel 2"/>
          <p:cNvSpPr txBox="1">
            <a:spLocks/>
          </p:cNvSpPr>
          <p:nvPr/>
        </p:nvSpPr>
        <p:spPr>
          <a:xfrm>
            <a:off x="13894422" y="425865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8" action="ppaction://hlinkpres?slideindex=1&amp;slidetitle="/>
              </a:rPr>
              <a:t>Team – Prince </a:t>
            </a:r>
            <a:r>
              <a:rPr lang="de-DE" sz="2400" b="1" dirty="0" err="1" smtClean="0">
                <a:solidFill>
                  <a:schemeClr val="bg1"/>
                </a:solidFill>
                <a:cs typeface="72" panose="020B0503030000000003" pitchFamily="34" charset="0"/>
                <a:hlinkClick r:id="rId8" action="ppaction://hlinkpres?slideindex=1&amp;slidetitle="/>
              </a:rPr>
              <a:t>of</a:t>
            </a:r>
            <a:r>
              <a:rPr lang="de-DE" sz="2400" b="1" dirty="0" smtClean="0">
                <a:solidFill>
                  <a:schemeClr val="bg1"/>
                </a:solidFill>
                <a:cs typeface="72" panose="020B0503030000000003" pitchFamily="34" charset="0"/>
                <a:hlinkClick r:id="rId8" action="ppaction://hlinkpres?slideindex=1&amp;slidetitle="/>
              </a:rPr>
              <a:t> </a:t>
            </a:r>
            <a:r>
              <a:rPr lang="de-DE" sz="2400" b="1" dirty="0" err="1" smtClean="0">
                <a:solidFill>
                  <a:schemeClr val="bg1"/>
                </a:solidFill>
                <a:cs typeface="72" panose="020B0503030000000003" pitchFamily="34" charset="0"/>
                <a:hlinkClick r:id="rId8" action="ppaction://hlinkpres?slideindex=1&amp;slidetitle="/>
              </a:rPr>
              <a:t>Songkla</a:t>
            </a:r>
            <a:r>
              <a:rPr lang="de-DE" sz="2400" b="1" dirty="0" smtClean="0">
                <a:solidFill>
                  <a:schemeClr val="bg1"/>
                </a:solidFill>
                <a:cs typeface="72" panose="020B0503030000000003" pitchFamily="34" charset="0"/>
                <a:hlinkClick r:id="rId8" action="ppaction://hlinkpres?slideindex=1&amp;slidetitle="/>
              </a:rPr>
              <a:t> University</a:t>
            </a:r>
            <a:endParaRPr lang="de-DE" sz="2400" b="1" dirty="0">
              <a:solidFill>
                <a:schemeClr val="bg1"/>
              </a:solidFill>
              <a:cs typeface="72" panose="020B0503030000000003" pitchFamily="34" charset="0"/>
            </a:endParaRPr>
          </a:p>
        </p:txBody>
      </p:sp>
      <p:sp>
        <p:nvSpPr>
          <p:cNvPr id="23" name="Untertitel 2"/>
          <p:cNvSpPr txBox="1">
            <a:spLocks/>
          </p:cNvSpPr>
          <p:nvPr/>
        </p:nvSpPr>
        <p:spPr>
          <a:xfrm>
            <a:off x="13894422" y="536961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9" action="ppaction://hlinkpres?slideindex=1&amp;slidetitle="/>
              </a:rPr>
              <a:t>Team – </a:t>
            </a:r>
            <a:r>
              <a:rPr lang="de-DE" sz="2400" b="1" dirty="0" err="1" smtClean="0">
                <a:solidFill>
                  <a:schemeClr val="bg1"/>
                </a:solidFill>
                <a:cs typeface="72" panose="020B0503030000000003" pitchFamily="34" charset="0"/>
                <a:hlinkClick r:id="rId9" action="ppaction://hlinkpres?slideindex=1&amp;slidetitle="/>
              </a:rPr>
              <a:t>Mahasarakham</a:t>
            </a:r>
            <a:r>
              <a:rPr lang="de-DE" sz="2400" b="1" dirty="0" smtClean="0">
                <a:solidFill>
                  <a:schemeClr val="bg1"/>
                </a:solidFill>
                <a:cs typeface="72" panose="020B0503030000000003" pitchFamily="34" charset="0"/>
                <a:hlinkClick r:id="rId9" action="ppaction://hlinkpres?slideindex=1&amp;slidetitle="/>
              </a:rPr>
              <a:t> University</a:t>
            </a:r>
            <a:endParaRPr lang="de-DE" sz="2400" b="1" dirty="0">
              <a:solidFill>
                <a:schemeClr val="bg1"/>
              </a:solidFill>
              <a:cs typeface="72" panose="020B0503030000000003" pitchFamily="34" charset="0"/>
            </a:endParaRPr>
          </a:p>
        </p:txBody>
      </p:sp>
      <p:sp>
        <p:nvSpPr>
          <p:cNvPr id="24" name="Untertitel 2"/>
          <p:cNvSpPr txBox="1">
            <a:spLocks/>
          </p:cNvSpPr>
          <p:nvPr/>
        </p:nvSpPr>
        <p:spPr>
          <a:xfrm>
            <a:off x="13894422" y="648057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10" action="ppaction://hlinkpres?slideindex=1&amp;slidetitle="/>
              </a:rPr>
              <a:t>Team – Mandalay University</a:t>
            </a:r>
            <a:endParaRPr lang="de-DE" sz="2400" b="1" dirty="0">
              <a:solidFill>
                <a:schemeClr val="bg1"/>
              </a:solidFill>
              <a:cs typeface="72" panose="020B0503030000000003" pitchFamily="34" charset="0"/>
            </a:endParaRPr>
          </a:p>
        </p:txBody>
      </p:sp>
      <p:sp>
        <p:nvSpPr>
          <p:cNvPr id="25" name="Untertitel 2"/>
          <p:cNvSpPr txBox="1">
            <a:spLocks/>
          </p:cNvSpPr>
          <p:nvPr/>
        </p:nvSpPr>
        <p:spPr>
          <a:xfrm>
            <a:off x="13894422" y="7591530"/>
            <a:ext cx="4545978" cy="66294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de-DE" sz="2400" b="1" dirty="0" smtClean="0">
                <a:solidFill>
                  <a:schemeClr val="bg1"/>
                </a:solidFill>
                <a:cs typeface="72" panose="020B0503030000000003" pitchFamily="34" charset="0"/>
                <a:hlinkClick r:id="rId11" action="ppaction://hlinkpres?slideindex=1&amp;slidetitle="/>
              </a:rPr>
              <a:t>Team – NMDC</a:t>
            </a:r>
            <a:endParaRPr lang="de-DE" sz="2400" b="1" dirty="0">
              <a:solidFill>
                <a:schemeClr val="bg1"/>
              </a:solidFill>
              <a:cs typeface="72" panose="020B0503030000000003" pitchFamily="34" charset="0"/>
            </a:endParaRPr>
          </a:p>
        </p:txBody>
      </p:sp>
    </p:spTree>
    <p:extLst>
      <p:ext uri="{BB962C8B-B14F-4D97-AF65-F5344CB8AC3E}">
        <p14:creationId xmlns:p14="http://schemas.microsoft.com/office/powerpoint/2010/main" val="42474001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16" name="TextBox 5"/>
          <p:cNvSpPr txBox="1"/>
          <p:nvPr/>
        </p:nvSpPr>
        <p:spPr>
          <a:xfrm>
            <a:off x="14472427" y="571500"/>
            <a:ext cx="4177989" cy="1692771"/>
          </a:xfrm>
          <a:prstGeom prst="rect">
            <a:avLst/>
          </a:prstGeom>
        </p:spPr>
        <p:txBody>
          <a:bodyPr wrap="square" lIns="0" tIns="0" rIns="0" bIns="0" rtlCol="0" anchor="t">
            <a:spAutoFit/>
          </a:bodyPr>
          <a:lstStyle/>
          <a:p>
            <a:pPr>
              <a:lnSpc>
                <a:spcPts val="4420"/>
              </a:lnSpc>
            </a:pPr>
            <a:r>
              <a:rPr lang="en-US" sz="4400" b="1" spc="204" dirty="0" smtClean="0">
                <a:solidFill>
                  <a:schemeClr val="bg1"/>
                </a:solidFill>
                <a:latin typeface="Calibri" panose="020F0502020204030204" pitchFamily="34" charset="0"/>
                <a:cs typeface="Calibri" panose="020F0502020204030204" pitchFamily="34" charset="0"/>
                <a:hlinkClick r:id="rId4"/>
              </a:rPr>
              <a:t>What can you remember from training 1?</a:t>
            </a:r>
            <a:endParaRPr lang="en-US" sz="4400" b="1" spc="204" dirty="0">
              <a:solidFill>
                <a:schemeClr val="bg1"/>
              </a:solidFill>
              <a:latin typeface="Calibri" panose="020F0502020204030204" pitchFamily="34" charset="0"/>
              <a:cs typeface="Calibri" panose="020F0502020204030204" pitchFamily="34" charset="0"/>
            </a:endParaRPr>
          </a:p>
        </p:txBody>
      </p:sp>
      <p:sp>
        <p:nvSpPr>
          <p:cNvPr id="3" name="Foliennummernplatzhalter 2"/>
          <p:cNvSpPr>
            <a:spLocks noGrp="1"/>
          </p:cNvSpPr>
          <p:nvPr>
            <p:ph type="sldNum" sz="quarter" idx="12"/>
          </p:nvPr>
        </p:nvSpPr>
        <p:spPr/>
        <p:txBody>
          <a:bodyPr/>
          <a:lstStyle/>
          <a:p>
            <a:fld id="{B6F15528-21DE-4FAA-801E-634DDDAF4B2B}" type="slidenum">
              <a:rPr lang="en-US" smtClean="0"/>
              <a:pPr/>
              <a:t>7</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Recap</a:t>
            </a:r>
            <a:endParaRPr lang="en-US" sz="7200" dirty="0">
              <a:solidFill>
                <a:srgbClr val="342D29"/>
              </a:solidFill>
              <a:latin typeface="Assistant Bold" panose="020B0604020202020204" charset="-79"/>
              <a:cs typeface="Assistant Bold" panose="020B0604020202020204" charset="-79"/>
            </a:endParaRPr>
          </a:p>
        </p:txBody>
      </p:sp>
      <p:sp>
        <p:nvSpPr>
          <p:cNvPr id="15" name="TextBox 6"/>
          <p:cNvSpPr txBox="1"/>
          <p:nvPr/>
        </p:nvSpPr>
        <p:spPr>
          <a:xfrm>
            <a:off x="575076" y="1647668"/>
            <a:ext cx="13716143" cy="7386638"/>
          </a:xfrm>
          <a:prstGeom prst="rect">
            <a:avLst/>
          </a:prstGeom>
        </p:spPr>
        <p:txBody>
          <a:bodyPr wrap="square" lIns="0" tIns="0" rIns="0" bIns="0" rtlCol="0" anchor="t">
            <a:spAutoFit/>
          </a:bodyPr>
          <a:lstStyle/>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Concepts  of social enterprises</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Case studies: </a:t>
            </a:r>
          </a:p>
          <a:p>
            <a:pPr marL="800100" lvl="1"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Deelancy Street</a:t>
            </a:r>
          </a:p>
          <a:p>
            <a:pPr marL="800100" lvl="1"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Work from Bed</a:t>
            </a:r>
          </a:p>
          <a:p>
            <a:pPr marL="800100" lvl="1"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Bliss Clean &amp; Care Company</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Identifying and mapping social problems</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Identifying and mapping business opportunities</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Introduction to canvas</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Identifying target beeneficiaries</a:t>
            </a:r>
          </a:p>
          <a:p>
            <a:pPr marL="342900" indent="-342900">
              <a:lnSpc>
                <a:spcPct val="150000"/>
              </a:lnSpc>
              <a:buFont typeface="Wingdings" panose="05000000000000000000" pitchFamily="2" charset="2"/>
              <a:buChar char="ü"/>
            </a:pPr>
            <a:r>
              <a:rPr lang="es-ES_tradnl" sz="3200" dirty="0" smtClean="0">
                <a:latin typeface="Calibri" panose="020F0502020204030204" pitchFamily="34" charset="0"/>
                <a:cs typeface="Calibri" panose="020F0502020204030204" pitchFamily="34" charset="0"/>
              </a:rPr>
              <a:t>Identifying and mapping commercial customer segments</a:t>
            </a:r>
            <a:endParaRPr lang="es-ES_tradnl" sz="3200" dirty="0">
              <a:latin typeface="Calibri" panose="020F0502020204030204" pitchFamily="34" charset="0"/>
              <a:cs typeface="Calibri" panose="020F0502020204030204" pitchFamily="34" charset="0"/>
            </a:endParaRPr>
          </a:p>
        </p:txBody>
      </p:sp>
      <p:pic>
        <p:nvPicPr>
          <p:cNvPr id="22" name="Google Shape;569;p36"/>
          <p:cNvPicPr preferRelativeResize="0"/>
          <p:nvPr/>
        </p:nvPicPr>
        <p:blipFill rotWithShape="1">
          <a:blip r:embed="rId5">
            <a:alphaModFix/>
          </a:blip>
          <a:srcRect/>
          <a:stretch/>
        </p:blipFill>
        <p:spPr>
          <a:xfrm>
            <a:off x="9753600" y="1948139"/>
            <a:ext cx="4141683" cy="2236464"/>
          </a:xfrm>
          <a:prstGeom prst="rect">
            <a:avLst/>
          </a:prstGeom>
          <a:noFill/>
          <a:ln>
            <a:noFill/>
          </a:ln>
        </p:spPr>
      </p:pic>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p:cNvPicPr>
            <a:picLocks noChangeAspect="1"/>
          </p:cNvPicPr>
          <p:nvPr/>
        </p:nvPicPr>
        <p:blipFill>
          <a:blip r:embed="rId6"/>
          <a:stretch>
            <a:fillRect/>
          </a:stretch>
        </p:blipFill>
        <p:spPr>
          <a:xfrm>
            <a:off x="11163695" y="4394788"/>
            <a:ext cx="4138656" cy="2152101"/>
          </a:xfrm>
          <a:prstGeom prst="rect">
            <a:avLst/>
          </a:prstGeom>
        </p:spPr>
      </p:pic>
      <p:pic>
        <p:nvPicPr>
          <p:cNvPr id="21" name="Google Shape;519;p32" descr="Obraz zawierający wewnątrz, stół, siedzi, zlew&#10;&#10;Opis wygenerowany automatycznie"/>
          <p:cNvPicPr preferRelativeResize="0"/>
          <p:nvPr/>
        </p:nvPicPr>
        <p:blipFill rotWithShape="1">
          <a:blip r:embed="rId7">
            <a:alphaModFix/>
          </a:blip>
          <a:srcRect r="6179"/>
          <a:stretch/>
        </p:blipFill>
        <p:spPr>
          <a:xfrm>
            <a:off x="12416863" y="6834910"/>
            <a:ext cx="4144558" cy="1983043"/>
          </a:xfrm>
          <a:prstGeom prst="rect">
            <a:avLst/>
          </a:prstGeom>
          <a:noFill/>
          <a:ln>
            <a:noFill/>
          </a:ln>
        </p:spPr>
      </p:pic>
    </p:spTree>
    <p:extLst>
      <p:ext uri="{BB962C8B-B14F-4D97-AF65-F5344CB8AC3E}">
        <p14:creationId xmlns:p14="http://schemas.microsoft.com/office/powerpoint/2010/main" val="326065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par>
                                <p:cTn id="30" presetID="14" presetClass="entr" presetSubtype="1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randombar(horizontal)">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8</a:t>
            </a:fld>
            <a:endParaRPr lang="en-US"/>
          </a:p>
        </p:txBody>
      </p:sp>
      <p:pic>
        <p:nvPicPr>
          <p:cNvPr id="5" name="Grafik 4"/>
          <p:cNvPicPr>
            <a:picLocks noChangeAspect="1"/>
          </p:cNvPicPr>
          <p:nvPr/>
        </p:nvPicPr>
        <p:blipFill rotWithShape="1">
          <a:blip r:embed="rId4"/>
          <a:srcRect l="50000" t="-370" r="5208" b="6259"/>
          <a:stretch/>
        </p:blipFill>
        <p:spPr>
          <a:xfrm>
            <a:off x="88642" y="181045"/>
            <a:ext cx="15151358" cy="8953430"/>
          </a:xfrm>
          <a:prstGeom prst="rect">
            <a:avLst/>
          </a:prstGeom>
        </p:spPr>
      </p:pic>
    </p:spTree>
    <p:extLst>
      <p:ext uri="{BB962C8B-B14F-4D97-AF65-F5344CB8AC3E}">
        <p14:creationId xmlns:p14="http://schemas.microsoft.com/office/powerpoint/2010/main" val="13247525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4076700"/>
            <a:ext cx="18288000" cy="6210300"/>
          </a:xfrm>
          <a:prstGeom prst="rect">
            <a:avLst/>
          </a:prstGeom>
          <a:solidFill>
            <a:srgbClr val="0D8EA2"/>
          </a:solidFill>
        </p:spPr>
      </p:sp>
      <p:sp>
        <p:nvSpPr>
          <p:cNvPr id="3" name="TextBox 3"/>
          <p:cNvSpPr txBox="1"/>
          <p:nvPr/>
        </p:nvSpPr>
        <p:spPr>
          <a:xfrm>
            <a:off x="1028700" y="4272130"/>
            <a:ext cx="15659100" cy="5539978"/>
          </a:xfrm>
          <a:prstGeom prst="rect">
            <a:avLst/>
          </a:prstGeom>
        </p:spPr>
        <p:txBody>
          <a:bodyPr wrap="square" lIns="0" tIns="0" rIns="0" bIns="0" rtlCol="0" anchor="t">
            <a:spAutoFit/>
          </a:bodyPr>
          <a:lstStyle/>
          <a:p>
            <a:pPr>
              <a:lnSpc>
                <a:spcPct val="150000"/>
              </a:lnSpc>
            </a:pPr>
            <a:r>
              <a:rPr lang="en-US" sz="4800" dirty="0">
                <a:solidFill>
                  <a:schemeClr val="bg1"/>
                </a:solidFill>
                <a:cs typeface="Assistant Bold" panose="020B0604020202020204" charset="-79"/>
              </a:rPr>
              <a:t>SE is the process of applying innovative business models to address social problems (for people and communities) by </a:t>
            </a:r>
            <a:r>
              <a:rPr lang="en-US" sz="4800" dirty="0" smtClean="0">
                <a:solidFill>
                  <a:schemeClr val="bg1"/>
                </a:solidFill>
                <a:cs typeface="Assistant Bold" panose="020B0604020202020204" charset="-79"/>
              </a:rPr>
              <a:t>achieving </a:t>
            </a:r>
            <a:r>
              <a:rPr lang="en-US" sz="4800" dirty="0">
                <a:solidFill>
                  <a:schemeClr val="bg1"/>
                </a:solidFill>
                <a:cs typeface="Assistant Bold" panose="020B0604020202020204" charset="-79"/>
              </a:rPr>
              <a:t>both profit and purpose. SE creates long-term value and generates sustainable impact for society and the connected ecosystem.</a:t>
            </a:r>
          </a:p>
        </p:txBody>
      </p:sp>
      <p:grpSp>
        <p:nvGrpSpPr>
          <p:cNvPr id="4" name="Group 4"/>
          <p:cNvGrpSpPr/>
          <p:nvPr/>
        </p:nvGrpSpPr>
        <p:grpSpPr>
          <a:xfrm>
            <a:off x="1028700" y="1100138"/>
            <a:ext cx="15811500" cy="2487861"/>
            <a:chOff x="0" y="95251"/>
            <a:chExt cx="16998168" cy="3317147"/>
          </a:xfrm>
        </p:grpSpPr>
        <p:sp>
          <p:nvSpPr>
            <p:cNvPr id="5" name="TextBox 5"/>
            <p:cNvSpPr txBox="1"/>
            <p:nvPr/>
          </p:nvSpPr>
          <p:spPr>
            <a:xfrm>
              <a:off x="0" y="95251"/>
              <a:ext cx="16998168" cy="3317147"/>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Definition of Social Entrepreneurship (SE) within </a:t>
              </a:r>
              <a:r>
                <a:rPr lang="en-US" sz="7200" dirty="0" err="1" smtClean="0">
                  <a:solidFill>
                    <a:srgbClr val="342D29"/>
                  </a:solidFill>
                  <a:latin typeface="Assistant Bold" panose="020B0604020202020204" charset="-79"/>
                  <a:cs typeface="Assistant Bold" panose="020B0604020202020204" charset="-79"/>
                </a:rPr>
                <a:t>STEPup</a:t>
              </a:r>
              <a:endParaRPr lang="en-US" sz="7200" dirty="0">
                <a:solidFill>
                  <a:srgbClr val="342D29"/>
                </a:solidFill>
                <a:latin typeface="Assistant Bold" panose="020B0604020202020204" charset="-79"/>
                <a:cs typeface="Assistant Bold" panose="020B0604020202020204" charset="-79"/>
              </a:endParaRPr>
            </a:p>
          </p:txBody>
        </p:sp>
        <p:sp>
          <p:nvSpPr>
            <p:cNvPr id="6" name="TextBox 6"/>
            <p:cNvSpPr txBox="1"/>
            <p:nvPr/>
          </p:nvSpPr>
          <p:spPr>
            <a:xfrm>
              <a:off x="0" y="2026920"/>
              <a:ext cx="10126348" cy="728980"/>
            </a:xfrm>
            <a:prstGeom prst="rect">
              <a:avLst/>
            </a:prstGeom>
          </p:spPr>
          <p:txBody>
            <a:bodyPr lIns="0" tIns="0" rIns="0" bIns="0" rtlCol="0" anchor="t">
              <a:spAutoFit/>
            </a:bodyPr>
            <a:lstStyle/>
            <a:p>
              <a:pPr>
                <a:lnSpc>
                  <a:spcPts val="4420"/>
                </a:lnSpc>
              </a:pPr>
              <a:endParaRPr lang="en-US" sz="3400" spc="204" dirty="0">
                <a:solidFill>
                  <a:srgbClr val="342D29"/>
                </a:solidFill>
                <a:latin typeface="Assistant Regular Bold"/>
              </a:endParaRPr>
            </a:p>
          </p:txBody>
        </p:sp>
      </p:grpSp>
      <p:sp>
        <p:nvSpPr>
          <p:cNvPr id="7" name="AutoShape 7"/>
          <p:cNvSpPr/>
          <p:nvPr/>
        </p:nvSpPr>
        <p:spPr>
          <a:xfrm>
            <a:off x="17045354" y="5600700"/>
            <a:ext cx="32971" cy="1905000"/>
          </a:xfrm>
          <a:prstGeom prst="rect">
            <a:avLst/>
          </a:prstGeom>
          <a:solidFill>
            <a:srgbClr val="D4C0AB"/>
          </a:solidFill>
        </p:spPr>
      </p:sp>
      <p:pic>
        <p:nvPicPr>
          <p:cNvPr id="8" name="Picture 8"/>
          <p:cNvPicPr>
            <a:picLocks noChangeAspect="1"/>
          </p:cNvPicPr>
          <p:nvPr/>
        </p:nvPicPr>
        <p:blipFill>
          <a:blip r:embed="rId3"/>
          <a:srcRect/>
          <a:stretch>
            <a:fillRect/>
          </a:stretch>
        </p:blipFill>
        <p:spPr>
          <a:xfrm>
            <a:off x="15305501" y="261999"/>
            <a:ext cx="2557976" cy="1250139"/>
          </a:xfrm>
          <a:prstGeom prst="rect">
            <a:avLst/>
          </a:prstGeom>
        </p:spPr>
      </p:pic>
      <p:sp>
        <p:nvSpPr>
          <p:cNvPr id="10" name="Foliennummernplatzhalter 9"/>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3747578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10</a:t>
            </a:fld>
            <a:endParaRPr lang="en-US"/>
          </a:p>
        </p:txBody>
      </p:sp>
      <p:sp>
        <p:nvSpPr>
          <p:cNvPr id="12" name="TextBox 5"/>
          <p:cNvSpPr txBox="1"/>
          <p:nvPr/>
        </p:nvSpPr>
        <p:spPr>
          <a:xfrm>
            <a:off x="662857" y="741988"/>
            <a:ext cx="15811500" cy="677108"/>
          </a:xfrm>
          <a:prstGeom prst="rect">
            <a:avLst/>
          </a:prstGeom>
        </p:spPr>
        <p:txBody>
          <a:bodyPr wrap="square" lIns="0" tIns="0" rIns="0" bIns="0" rtlCol="0" anchor="t">
            <a:spAutoFit/>
          </a:bodyPr>
          <a:lstStyle/>
          <a:p>
            <a:pPr lvl="0"/>
            <a:r>
              <a:rPr lang="en-US" sz="4400" b="1" dirty="0">
                <a:solidFill>
                  <a:schemeClr val="dk1"/>
                </a:solidFill>
                <a:ea typeface="Calibri"/>
                <a:cs typeface="Calibri"/>
                <a:sym typeface="Calibri"/>
              </a:rPr>
              <a:t>Characteristic features of social enterprises</a:t>
            </a:r>
            <a:endParaRPr lang="en-US" sz="4400" dirty="0">
              <a:solidFill>
                <a:schemeClr val="dk1"/>
              </a:solidFill>
              <a:ea typeface="Calibri"/>
              <a:cs typeface="Calibri"/>
              <a:sym typeface="Calibri"/>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oogle Shape;289;p16"/>
          <p:cNvGrpSpPr/>
          <p:nvPr/>
        </p:nvGrpSpPr>
        <p:grpSpPr>
          <a:xfrm>
            <a:off x="1538233" y="1958420"/>
            <a:ext cx="11187545" cy="6824689"/>
            <a:chOff x="0" y="616"/>
            <a:chExt cx="7935569" cy="5267218"/>
          </a:xfrm>
        </p:grpSpPr>
        <p:sp>
          <p:nvSpPr>
            <p:cNvPr id="9" name="Google Shape;290;p16"/>
            <p:cNvSpPr/>
            <p:nvPr/>
          </p:nvSpPr>
          <p:spPr>
            <a:xfrm>
              <a:off x="0" y="616"/>
              <a:ext cx="7935569" cy="646060"/>
            </a:xfrm>
            <a:prstGeom prst="roundRect">
              <a:avLst>
                <a:gd name="adj" fmla="val 16667"/>
              </a:avLst>
            </a:prstGeom>
            <a:solidFill>
              <a:srgbClr val="49ACC5"/>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10" name="Google Shape;291;p16"/>
            <p:cNvSpPr txBox="1"/>
            <p:nvPr/>
          </p:nvSpPr>
          <p:spPr>
            <a:xfrm>
              <a:off x="31538" y="32154"/>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A clear social mission </a:t>
              </a:r>
              <a:endParaRPr sz="3300">
                <a:solidFill>
                  <a:schemeClr val="lt1"/>
                </a:solidFill>
                <a:latin typeface="Arial"/>
                <a:ea typeface="Arial"/>
                <a:cs typeface="Arial"/>
                <a:sym typeface="Arial"/>
              </a:endParaRPr>
            </a:p>
          </p:txBody>
        </p:sp>
        <p:sp>
          <p:nvSpPr>
            <p:cNvPr id="11" name="Google Shape;292;p16"/>
            <p:cNvSpPr/>
            <p:nvPr/>
          </p:nvSpPr>
          <p:spPr>
            <a:xfrm>
              <a:off x="0" y="660781"/>
              <a:ext cx="7935569" cy="646060"/>
            </a:xfrm>
            <a:prstGeom prst="roundRect">
              <a:avLst>
                <a:gd name="adj" fmla="val 16667"/>
              </a:avLst>
            </a:prstGeom>
            <a:solidFill>
              <a:srgbClr val="48CCB4"/>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13" name="Google Shape;293;p16"/>
            <p:cNvSpPr txBox="1"/>
            <p:nvPr/>
          </p:nvSpPr>
          <p:spPr>
            <a:xfrm>
              <a:off x="31538" y="692319"/>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Hybrid organizations; combining social and economic goals, social and market logic</a:t>
              </a:r>
              <a:endParaRPr sz="3300">
                <a:solidFill>
                  <a:schemeClr val="lt1"/>
                </a:solidFill>
                <a:latin typeface="Arial"/>
                <a:ea typeface="Arial"/>
                <a:cs typeface="Arial"/>
                <a:sym typeface="Arial"/>
              </a:endParaRPr>
            </a:p>
          </p:txBody>
        </p:sp>
        <p:sp>
          <p:nvSpPr>
            <p:cNvPr id="14" name="Google Shape;294;p16"/>
            <p:cNvSpPr/>
            <p:nvPr/>
          </p:nvSpPr>
          <p:spPr>
            <a:xfrm>
              <a:off x="0" y="1320947"/>
              <a:ext cx="7935569" cy="646060"/>
            </a:xfrm>
            <a:prstGeom prst="roundRect">
              <a:avLst>
                <a:gd name="adj" fmla="val 16667"/>
              </a:avLst>
            </a:prstGeom>
            <a:solidFill>
              <a:srgbClr val="47D483"/>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15" name="Google Shape;295;p16"/>
            <p:cNvSpPr txBox="1"/>
            <p:nvPr/>
          </p:nvSpPr>
          <p:spPr>
            <a:xfrm>
              <a:off x="31538" y="1352485"/>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Own economic activity and revenue generation</a:t>
              </a:r>
              <a:endParaRPr sz="3300">
                <a:solidFill>
                  <a:schemeClr val="lt1"/>
                </a:solidFill>
                <a:latin typeface="Arial"/>
                <a:ea typeface="Arial"/>
                <a:cs typeface="Arial"/>
                <a:sym typeface="Arial"/>
              </a:endParaRPr>
            </a:p>
          </p:txBody>
        </p:sp>
        <p:sp>
          <p:nvSpPr>
            <p:cNvPr id="16" name="Google Shape;296;p16"/>
            <p:cNvSpPr/>
            <p:nvPr/>
          </p:nvSpPr>
          <p:spPr>
            <a:xfrm>
              <a:off x="0" y="1981112"/>
              <a:ext cx="7935569" cy="646060"/>
            </a:xfrm>
            <a:prstGeom prst="roundRect">
              <a:avLst>
                <a:gd name="adj" fmla="val 16667"/>
              </a:avLst>
            </a:prstGeom>
            <a:solidFill>
              <a:srgbClr val="45DB49"/>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17" name="Google Shape;297;p16"/>
            <p:cNvSpPr txBox="1"/>
            <p:nvPr/>
          </p:nvSpPr>
          <p:spPr>
            <a:xfrm>
              <a:off x="31538" y="2012650"/>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Community based and community oriented</a:t>
              </a:r>
              <a:endParaRPr sz="3300">
                <a:solidFill>
                  <a:schemeClr val="lt1"/>
                </a:solidFill>
                <a:latin typeface="Arial"/>
                <a:ea typeface="Arial"/>
                <a:cs typeface="Arial"/>
                <a:sym typeface="Arial"/>
              </a:endParaRPr>
            </a:p>
          </p:txBody>
        </p:sp>
        <p:sp>
          <p:nvSpPr>
            <p:cNvPr id="18" name="Google Shape;298;p16"/>
            <p:cNvSpPr/>
            <p:nvPr/>
          </p:nvSpPr>
          <p:spPr>
            <a:xfrm>
              <a:off x="0" y="2641278"/>
              <a:ext cx="7935569" cy="646060"/>
            </a:xfrm>
            <a:prstGeom prst="roundRect">
              <a:avLst>
                <a:gd name="adj" fmla="val 16667"/>
              </a:avLst>
            </a:prstGeom>
            <a:solidFill>
              <a:srgbClr val="7EE344"/>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19" name="Google Shape;299;p16"/>
            <p:cNvSpPr txBox="1"/>
            <p:nvPr/>
          </p:nvSpPr>
          <p:spPr>
            <a:xfrm>
              <a:off x="31538" y="2672816"/>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Relying on cooperation and networks</a:t>
              </a:r>
              <a:endParaRPr sz="3300">
                <a:solidFill>
                  <a:schemeClr val="lt1"/>
                </a:solidFill>
                <a:latin typeface="Arial"/>
                <a:ea typeface="Arial"/>
                <a:cs typeface="Arial"/>
                <a:sym typeface="Arial"/>
              </a:endParaRPr>
            </a:p>
          </p:txBody>
        </p:sp>
        <p:sp>
          <p:nvSpPr>
            <p:cNvPr id="20" name="Google Shape;300;p16"/>
            <p:cNvSpPr/>
            <p:nvPr/>
          </p:nvSpPr>
          <p:spPr>
            <a:xfrm>
              <a:off x="0" y="3301443"/>
              <a:ext cx="7935569" cy="646060"/>
            </a:xfrm>
            <a:prstGeom prst="roundRect">
              <a:avLst>
                <a:gd name="adj" fmla="val 16667"/>
              </a:avLst>
            </a:prstGeom>
            <a:solidFill>
              <a:srgbClr val="C2E945"/>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21" name="Google Shape;301;p16"/>
            <p:cNvSpPr txBox="1"/>
            <p:nvPr/>
          </p:nvSpPr>
          <p:spPr>
            <a:xfrm>
              <a:off x="31538" y="3332981"/>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Innovative </a:t>
              </a:r>
              <a:endParaRPr sz="3300">
                <a:solidFill>
                  <a:schemeClr val="lt1"/>
                </a:solidFill>
                <a:latin typeface="Arial"/>
                <a:ea typeface="Arial"/>
                <a:cs typeface="Arial"/>
                <a:sym typeface="Arial"/>
              </a:endParaRPr>
            </a:p>
          </p:txBody>
        </p:sp>
        <p:sp>
          <p:nvSpPr>
            <p:cNvPr id="22" name="Google Shape;302;p16"/>
            <p:cNvSpPr/>
            <p:nvPr/>
          </p:nvSpPr>
          <p:spPr>
            <a:xfrm>
              <a:off x="0" y="3961609"/>
              <a:ext cx="7935569" cy="646060"/>
            </a:xfrm>
            <a:prstGeom prst="roundRect">
              <a:avLst>
                <a:gd name="adj" fmla="val 16667"/>
              </a:avLst>
            </a:prstGeom>
            <a:solidFill>
              <a:srgbClr val="EFD644"/>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24" name="Google Shape;303;p16"/>
            <p:cNvSpPr txBox="1"/>
            <p:nvPr/>
          </p:nvSpPr>
          <p:spPr>
            <a:xfrm>
              <a:off x="31538" y="3993147"/>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a:solidFill>
                    <a:schemeClr val="lt1"/>
                  </a:solidFill>
                  <a:latin typeface="Arial"/>
                  <a:ea typeface="Arial"/>
                  <a:cs typeface="Arial"/>
                  <a:sym typeface="Arial"/>
                </a:rPr>
                <a:t>Implementing social change</a:t>
              </a:r>
              <a:endParaRPr sz="3300">
                <a:solidFill>
                  <a:schemeClr val="lt1"/>
                </a:solidFill>
                <a:latin typeface="Arial"/>
                <a:ea typeface="Arial"/>
                <a:cs typeface="Arial"/>
                <a:sym typeface="Arial"/>
              </a:endParaRPr>
            </a:p>
          </p:txBody>
        </p:sp>
        <p:sp>
          <p:nvSpPr>
            <p:cNvPr id="25" name="Google Shape;304;p16"/>
            <p:cNvSpPr/>
            <p:nvPr/>
          </p:nvSpPr>
          <p:spPr>
            <a:xfrm>
              <a:off x="0" y="4621774"/>
              <a:ext cx="7935569" cy="646060"/>
            </a:xfrm>
            <a:prstGeom prst="roundRect">
              <a:avLst>
                <a:gd name="adj" fmla="val 16667"/>
              </a:avLst>
            </a:prstGeom>
            <a:solidFill>
              <a:srgbClr val="F69444"/>
            </a:solidFill>
            <a:ln w="25400" cap="flat" cmpd="sng">
              <a:solidFill>
                <a:schemeClr val="lt1"/>
              </a:solidFill>
              <a:prstDash val="solid"/>
              <a:round/>
              <a:headEnd type="none" w="sm" len="sm"/>
              <a:tailEnd type="none" w="sm" len="sm"/>
            </a:ln>
          </p:spPr>
          <p:txBody>
            <a:bodyPr spcFirstLastPara="1" wrap="square" lIns="137125" tIns="137125" rIns="137125" bIns="137125" anchor="ctr" anchorCtr="0">
              <a:noAutofit/>
            </a:bodyPr>
            <a:lstStyle/>
            <a:p>
              <a:pPr marL="0" marR="0" lvl="0" indent="0" algn="l" rtl="0">
                <a:spcBef>
                  <a:spcPts val="0"/>
                </a:spcBef>
                <a:spcAft>
                  <a:spcPts val="0"/>
                </a:spcAft>
                <a:buNone/>
              </a:pPr>
              <a:endParaRPr sz="2700">
                <a:solidFill>
                  <a:schemeClr val="dk1"/>
                </a:solidFill>
                <a:latin typeface="Calibri"/>
                <a:ea typeface="Calibri"/>
                <a:cs typeface="Calibri"/>
                <a:sym typeface="Calibri"/>
              </a:endParaRPr>
            </a:p>
          </p:txBody>
        </p:sp>
        <p:sp>
          <p:nvSpPr>
            <p:cNvPr id="26" name="Google Shape;305;p16"/>
            <p:cNvSpPr txBox="1"/>
            <p:nvPr/>
          </p:nvSpPr>
          <p:spPr>
            <a:xfrm>
              <a:off x="31538" y="4653312"/>
              <a:ext cx="7872493" cy="582984"/>
            </a:xfrm>
            <a:prstGeom prst="rect">
              <a:avLst/>
            </a:prstGeom>
            <a:noFill/>
            <a:ln>
              <a:noFill/>
            </a:ln>
          </p:spPr>
          <p:txBody>
            <a:bodyPr spcFirstLastPara="1" wrap="square" lIns="125700" tIns="125700" rIns="125700" bIns="125700" anchor="ctr" anchorCtr="0">
              <a:noAutofit/>
            </a:bodyPr>
            <a:lstStyle/>
            <a:p>
              <a:pPr marL="0" marR="0" lvl="0" indent="0" algn="l" rtl="0">
                <a:lnSpc>
                  <a:spcPct val="90000"/>
                </a:lnSpc>
                <a:spcBef>
                  <a:spcPts val="0"/>
                </a:spcBef>
                <a:spcAft>
                  <a:spcPts val="0"/>
                </a:spcAft>
                <a:buNone/>
              </a:pPr>
              <a:r>
                <a:rPr lang="pl-PL" sz="3300" dirty="0">
                  <a:solidFill>
                    <a:schemeClr val="lt1"/>
                  </a:solidFill>
                  <a:latin typeface="Arial"/>
                  <a:ea typeface="Arial"/>
                  <a:cs typeface="Arial"/>
                  <a:sym typeface="Arial"/>
                </a:rPr>
                <a:t>Various legal forms (depending on country)</a:t>
              </a:r>
              <a:endParaRPr sz="3300" dirty="0">
                <a:solidFill>
                  <a:schemeClr val="lt1"/>
                </a:solidFill>
                <a:latin typeface="Arial"/>
                <a:ea typeface="Arial"/>
                <a:cs typeface="Arial"/>
                <a:sym typeface="Arial"/>
              </a:endParaRPr>
            </a:p>
          </p:txBody>
        </p:sp>
      </p:grpSp>
      <p:pic>
        <p:nvPicPr>
          <p:cNvPr id="27" name="Google Shape;306;p16"/>
          <p:cNvPicPr preferRelativeResize="0"/>
          <p:nvPr/>
        </p:nvPicPr>
        <p:blipFill rotWithShape="1">
          <a:blip r:embed="rId4">
            <a:alphaModFix/>
          </a:blip>
          <a:srcRect l="27397" r="30649"/>
          <a:stretch/>
        </p:blipFill>
        <p:spPr>
          <a:xfrm>
            <a:off x="14754743" y="5296258"/>
            <a:ext cx="3613358" cy="3588774"/>
          </a:xfrm>
          <a:prstGeom prst="rect">
            <a:avLst/>
          </a:prstGeom>
          <a:noFill/>
          <a:ln>
            <a:noFill/>
          </a:ln>
        </p:spPr>
      </p:pic>
    </p:spTree>
    <p:extLst>
      <p:ext uri="{BB962C8B-B14F-4D97-AF65-F5344CB8AC3E}">
        <p14:creationId xmlns:p14="http://schemas.microsoft.com/office/powerpoint/2010/main" val="3335942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11</a:t>
            </a:fld>
            <a:endParaRPr lang="en-US"/>
          </a:p>
        </p:txBody>
      </p:sp>
      <p:sp>
        <p:nvSpPr>
          <p:cNvPr id="12" name="TextBox 5"/>
          <p:cNvSpPr txBox="1"/>
          <p:nvPr/>
        </p:nvSpPr>
        <p:spPr>
          <a:xfrm>
            <a:off x="914400" y="909004"/>
            <a:ext cx="15811500" cy="738664"/>
          </a:xfrm>
          <a:prstGeom prst="rect">
            <a:avLst/>
          </a:prstGeom>
        </p:spPr>
        <p:txBody>
          <a:bodyPr wrap="square" lIns="0" tIns="0" rIns="0" bIns="0" rtlCol="0" anchor="t">
            <a:spAutoFit/>
          </a:bodyPr>
          <a:lstStyle/>
          <a:p>
            <a:pPr lvl="0">
              <a:buClr>
                <a:schemeClr val="dk1"/>
              </a:buClr>
              <a:buSzPts val="4400"/>
            </a:pPr>
            <a:r>
              <a:rPr lang="pl-PL" sz="4800" b="1" dirty="0">
                <a:solidFill>
                  <a:schemeClr val="dk1"/>
                </a:solidFill>
                <a:ea typeface="Calibri"/>
                <a:cs typeface="Calibri"/>
                <a:sym typeface="Calibri"/>
              </a:rPr>
              <a:t>Delineation of social enterprises</a:t>
            </a:r>
            <a:endParaRPr lang="pl-PL" sz="4800"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oogle Shape;317;p17"/>
          <p:cNvPicPr preferRelativeResize="0"/>
          <p:nvPr/>
        </p:nvPicPr>
        <p:blipFill rotWithShape="1">
          <a:blip r:embed="rId4">
            <a:alphaModFix/>
          </a:blip>
          <a:srcRect t="3893" b="6003"/>
          <a:stretch/>
        </p:blipFill>
        <p:spPr>
          <a:xfrm>
            <a:off x="914400" y="1929910"/>
            <a:ext cx="11678729" cy="6881709"/>
          </a:xfrm>
          <a:prstGeom prst="rect">
            <a:avLst/>
          </a:prstGeom>
          <a:noFill/>
          <a:ln>
            <a:noFill/>
          </a:ln>
        </p:spPr>
      </p:pic>
      <p:sp>
        <p:nvSpPr>
          <p:cNvPr id="5" name="Textfeld 4"/>
          <p:cNvSpPr txBox="1"/>
          <p:nvPr/>
        </p:nvSpPr>
        <p:spPr>
          <a:xfrm>
            <a:off x="2837349" y="9517062"/>
            <a:ext cx="8897451" cy="369332"/>
          </a:xfrm>
          <a:prstGeom prst="rect">
            <a:avLst/>
          </a:prstGeom>
          <a:noFill/>
        </p:spPr>
        <p:txBody>
          <a:bodyPr wrap="square" rtlCol="0">
            <a:spAutoFit/>
          </a:bodyPr>
          <a:lstStyle/>
          <a:p>
            <a:r>
              <a:rPr lang="en-US" dirty="0" smtClean="0"/>
              <a:t>Source. Adapted from J. Kingston, CAF Venturesome, and EVPA</a:t>
            </a:r>
            <a:endParaRPr lang="en-US" dirty="0"/>
          </a:p>
        </p:txBody>
      </p:sp>
    </p:spTree>
    <p:extLst>
      <p:ext uri="{BB962C8B-B14F-4D97-AF65-F5344CB8AC3E}">
        <p14:creationId xmlns:p14="http://schemas.microsoft.com/office/powerpoint/2010/main" val="31114541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12</a:t>
            </a:fld>
            <a:endParaRPr lang="en-US"/>
          </a:p>
        </p:txBody>
      </p:sp>
      <p:sp>
        <p:nvSpPr>
          <p:cNvPr id="12" name="TextBox 5"/>
          <p:cNvSpPr txBox="1"/>
          <p:nvPr/>
        </p:nvSpPr>
        <p:spPr>
          <a:xfrm>
            <a:off x="749922" y="471576"/>
            <a:ext cx="15811500" cy="1243930"/>
          </a:xfrm>
          <a:prstGeom prst="rect">
            <a:avLst/>
          </a:prstGeom>
        </p:spPr>
        <p:txBody>
          <a:bodyPr wrap="square" lIns="0" tIns="0" rIns="0" bIns="0" rtlCol="0" anchor="t">
            <a:spAutoFit/>
          </a:bodyPr>
          <a:lstStyle/>
          <a:p>
            <a:pPr>
              <a:lnSpc>
                <a:spcPts val="9680"/>
              </a:lnSpc>
            </a:pPr>
            <a:r>
              <a:rPr lang="en-US" sz="4800" dirty="0">
                <a:solidFill>
                  <a:srgbClr val="342D29"/>
                </a:solidFill>
                <a:latin typeface="Assistant Bold" panose="020B0604020202020204" charset="-79"/>
                <a:cs typeface="Assistant Bold" panose="020B0604020202020204" charset="-79"/>
              </a:rPr>
              <a:t>Introduction to Business Model Canvas</a:t>
            </a: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7" descr="http://www.remo-knops.com/wp-content/uploads/2009/10/bmgen_front_cover_570px.png"/>
          <p:cNvPicPr>
            <a:picLocks noChangeAspect="1" noChangeArrowheads="1"/>
          </p:cNvPicPr>
          <p:nvPr/>
        </p:nvPicPr>
        <p:blipFill>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4581679" y="1987229"/>
            <a:ext cx="3362628" cy="262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hteck 2"/>
          <p:cNvSpPr>
            <a:spLocks noChangeArrowheads="1"/>
          </p:cNvSpPr>
          <p:nvPr/>
        </p:nvSpPr>
        <p:spPr bwMode="auto">
          <a:xfrm>
            <a:off x="14376948" y="5283455"/>
            <a:ext cx="4158878" cy="2640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lnSpc>
                <a:spcPct val="115000"/>
              </a:lnSpc>
            </a:pPr>
            <a:r>
              <a:rPr lang="en-US" altLang="de-DE" sz="2400" dirty="0" err="1">
                <a:latin typeface="+mj-lt"/>
                <a:ea typeface="Calibri" panose="020F0502020204030204" pitchFamily="34" charset="0"/>
                <a:cs typeface="Times New Roman" panose="02020603050405020304" pitchFamily="18" charset="0"/>
              </a:rPr>
              <a:t>Osterwalder</a:t>
            </a:r>
            <a:r>
              <a:rPr lang="en-US" altLang="de-DE" sz="2400" dirty="0">
                <a:latin typeface="+mj-lt"/>
                <a:ea typeface="Calibri" panose="020F0502020204030204" pitchFamily="34" charset="0"/>
                <a:cs typeface="Times New Roman" panose="02020603050405020304" pitchFamily="18" charset="0"/>
              </a:rPr>
              <a:t>, A. &amp; </a:t>
            </a:r>
            <a:r>
              <a:rPr lang="en-US" altLang="de-DE" sz="2400" dirty="0" err="1">
                <a:latin typeface="+mj-lt"/>
                <a:ea typeface="Calibri" panose="020F0502020204030204" pitchFamily="34" charset="0"/>
                <a:cs typeface="Times New Roman" panose="02020603050405020304" pitchFamily="18" charset="0"/>
              </a:rPr>
              <a:t>Pigneur</a:t>
            </a:r>
            <a:r>
              <a:rPr lang="en-US" altLang="de-DE" sz="2400" dirty="0">
                <a:latin typeface="+mj-lt"/>
                <a:ea typeface="Calibri" panose="020F0502020204030204" pitchFamily="34" charset="0"/>
                <a:cs typeface="Times New Roman" panose="02020603050405020304" pitchFamily="18" charset="0"/>
              </a:rPr>
              <a:t>, Y. (2010): Business Model Generation, John Wiley &amp; Sons, Inc.</a:t>
            </a:r>
          </a:p>
          <a:p>
            <a:pPr algn="ctr">
              <a:lnSpc>
                <a:spcPct val="115000"/>
              </a:lnSpc>
            </a:pPr>
            <a:endParaRPr lang="en-US" altLang="de-DE" sz="2400" dirty="0">
              <a:latin typeface="+mj-lt"/>
              <a:ea typeface="Calibri" panose="020F0502020204030204" pitchFamily="34" charset="0"/>
              <a:cs typeface="Times New Roman" panose="02020603050405020304" pitchFamily="18" charset="0"/>
            </a:endParaRPr>
          </a:p>
          <a:p>
            <a:pPr algn="ctr">
              <a:lnSpc>
                <a:spcPct val="115000"/>
              </a:lnSpc>
            </a:pPr>
            <a:r>
              <a:rPr lang="en-US" altLang="de-DE" sz="2400" dirty="0">
                <a:latin typeface="+mj-lt"/>
                <a:ea typeface="Calibri" panose="020F0502020204030204" pitchFamily="34" charset="0"/>
                <a:cs typeface="Times New Roman" panose="02020603050405020304" pitchFamily="18" charset="0"/>
              </a:rPr>
              <a:t>Free Preview:</a:t>
            </a:r>
            <a:endParaRPr lang="de-AT" altLang="de-DE" sz="3600" dirty="0">
              <a:latin typeface="+mj-lt"/>
              <a:ea typeface="Calibri" panose="020F0502020204030204" pitchFamily="34" charset="0"/>
              <a:cs typeface="Times New Roman" panose="02020603050405020304" pitchFamily="18" charset="0"/>
            </a:endParaRPr>
          </a:p>
        </p:txBody>
      </p:sp>
      <p:sp>
        <p:nvSpPr>
          <p:cNvPr id="11" name="Rechteck 1"/>
          <p:cNvSpPr>
            <a:spLocks noChangeArrowheads="1"/>
          </p:cNvSpPr>
          <p:nvPr/>
        </p:nvSpPr>
        <p:spPr bwMode="auto">
          <a:xfrm>
            <a:off x="14544271" y="7924178"/>
            <a:ext cx="42522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None/>
            </a:pPr>
            <a:r>
              <a:rPr lang="en-US" altLang="de-DE" dirty="0">
                <a:latin typeface="+mj-lt"/>
              </a:rPr>
              <a:t>https://www.strategyzer.com/books/business-model-generation</a:t>
            </a:r>
          </a:p>
        </p:txBody>
      </p:sp>
      <p:sp>
        <p:nvSpPr>
          <p:cNvPr id="13" name="Rechteck 12"/>
          <p:cNvSpPr/>
          <p:nvPr/>
        </p:nvSpPr>
        <p:spPr>
          <a:xfrm>
            <a:off x="1240818" y="1894640"/>
            <a:ext cx="11842400" cy="523220"/>
          </a:xfrm>
          <a:prstGeom prst="rect">
            <a:avLst/>
          </a:prstGeom>
        </p:spPr>
        <p:txBody>
          <a:bodyPr wrap="square">
            <a:spAutoFit/>
          </a:bodyPr>
          <a:lstStyle/>
          <a:p>
            <a:pPr algn="ctr"/>
            <a:r>
              <a:rPr lang="en-GB" altLang="de-DE" sz="2800" dirty="0">
                <a:latin typeface="+mj-lt"/>
                <a:ea typeface="A little sunshine" panose="02000603000000000000" pitchFamily="2" charset="0"/>
              </a:rPr>
              <a:t>“A business model can be described with </a:t>
            </a:r>
            <a:r>
              <a:rPr lang="en-GB" altLang="de-DE" sz="2800" b="1" dirty="0">
                <a:latin typeface="+mj-lt"/>
                <a:ea typeface="A little sunshine" panose="02000603000000000000" pitchFamily="2" charset="0"/>
              </a:rPr>
              <a:t>9 basic building blocks</a:t>
            </a:r>
            <a:r>
              <a:rPr lang="en-GB" altLang="de-DE" sz="2800" dirty="0">
                <a:latin typeface="+mj-lt"/>
                <a:ea typeface="A little sunshine" panose="02000603000000000000" pitchFamily="2" charset="0"/>
              </a:rPr>
              <a:t>”</a:t>
            </a:r>
          </a:p>
        </p:txBody>
      </p:sp>
      <p:pic>
        <p:nvPicPr>
          <p:cNvPr id="14" name="Google Shape;658;p43" descr="http://socialenablers.co/wp-content/uploads/2017/02/Business-Model-Canvasb.jpg"/>
          <p:cNvPicPr preferRelativeResize="0"/>
          <p:nvPr/>
        </p:nvPicPr>
        <p:blipFill rotWithShape="1">
          <a:blip r:embed="rId5">
            <a:alphaModFix/>
          </a:blip>
          <a:srcRect/>
          <a:stretch/>
        </p:blipFill>
        <p:spPr>
          <a:xfrm>
            <a:off x="797422" y="2540261"/>
            <a:ext cx="12901243" cy="6417741"/>
          </a:xfrm>
          <a:prstGeom prst="rect">
            <a:avLst/>
          </a:prstGeom>
          <a:noFill/>
          <a:ln>
            <a:noFill/>
          </a:ln>
        </p:spPr>
      </p:pic>
    </p:spTree>
    <p:extLst>
      <p:ext uri="{BB962C8B-B14F-4D97-AF65-F5344CB8AC3E}">
        <p14:creationId xmlns:p14="http://schemas.microsoft.com/office/powerpoint/2010/main" val="37383238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13</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Recap</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600200" y="1822531"/>
            <a:ext cx="9982200" cy="6978569"/>
          </a:xfrm>
          <a:prstGeom prst="rect">
            <a:avLst/>
          </a:prstGeom>
        </p:spPr>
      </p:pic>
      <p:sp>
        <p:nvSpPr>
          <p:cNvPr id="9" name="Textfeld 8"/>
          <p:cNvSpPr txBox="1"/>
          <p:nvPr/>
        </p:nvSpPr>
        <p:spPr>
          <a:xfrm>
            <a:off x="2472223" y="7946947"/>
            <a:ext cx="3422233" cy="529838"/>
          </a:xfrm>
          <a:prstGeom prst="rect">
            <a:avLst/>
          </a:prstGeom>
          <a:solidFill>
            <a:srgbClr val="92D050"/>
          </a:solidFill>
        </p:spPr>
        <p:txBody>
          <a:bodyPr wrap="square" rtlCol="0">
            <a:spAutoFit/>
          </a:bodyPr>
          <a:lstStyle/>
          <a:p>
            <a:r>
              <a:rPr lang="de-AT" sz="2800" dirty="0"/>
              <a:t>EFFICIENCY / COSTS</a:t>
            </a:r>
          </a:p>
        </p:txBody>
      </p:sp>
      <p:sp>
        <p:nvSpPr>
          <p:cNvPr id="10" name="Textfeld 9"/>
          <p:cNvSpPr txBox="1"/>
          <p:nvPr/>
        </p:nvSpPr>
        <p:spPr>
          <a:xfrm>
            <a:off x="7106214" y="7890770"/>
            <a:ext cx="2976544" cy="523220"/>
          </a:xfrm>
          <a:prstGeom prst="rect">
            <a:avLst/>
          </a:prstGeom>
          <a:solidFill>
            <a:srgbClr val="FFFF00"/>
          </a:solidFill>
        </p:spPr>
        <p:txBody>
          <a:bodyPr wrap="square" rtlCol="0">
            <a:spAutoFit/>
          </a:bodyPr>
          <a:lstStyle/>
          <a:p>
            <a:r>
              <a:rPr lang="de-AT" sz="2800" dirty="0"/>
              <a:t>VALUE </a:t>
            </a:r>
            <a:r>
              <a:rPr lang="de-AT" sz="2800" dirty="0" smtClean="0"/>
              <a:t>CREATION</a:t>
            </a:r>
            <a:endParaRPr lang="de-AT" sz="2800" dirty="0"/>
          </a:p>
        </p:txBody>
      </p:sp>
      <p:sp>
        <p:nvSpPr>
          <p:cNvPr id="11" name="Rechteck 10"/>
          <p:cNvSpPr/>
          <p:nvPr/>
        </p:nvSpPr>
        <p:spPr>
          <a:xfrm>
            <a:off x="1786882" y="2542847"/>
            <a:ext cx="4792916" cy="5221619"/>
          </a:xfrm>
          <a:prstGeom prst="rect">
            <a:avLst/>
          </a:prstGeom>
          <a:solidFill>
            <a:srgbClr val="92D050">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a:p>
        </p:txBody>
      </p:sp>
      <p:sp>
        <p:nvSpPr>
          <p:cNvPr id="13" name="Rechteck 12"/>
          <p:cNvSpPr/>
          <p:nvPr/>
        </p:nvSpPr>
        <p:spPr>
          <a:xfrm>
            <a:off x="6579798" y="2542847"/>
            <a:ext cx="4877668" cy="5191022"/>
          </a:xfrm>
          <a:prstGeom prst="rect">
            <a:avLst/>
          </a:prstGeom>
          <a:solidFill>
            <a:srgbClr val="FFFF00">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de-AT" dirty="0" smtClean="0"/>
              <a:t>&lt;</a:t>
            </a:r>
            <a:endParaRPr lang="de-AT" dirty="0"/>
          </a:p>
        </p:txBody>
      </p:sp>
    </p:spTree>
    <p:extLst>
      <p:ext uri="{BB962C8B-B14F-4D97-AF65-F5344CB8AC3E}">
        <p14:creationId xmlns:p14="http://schemas.microsoft.com/office/powerpoint/2010/main" val="24086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66578" y="-363285"/>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14</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Social Business Canvas</a:t>
            </a:r>
            <a:endParaRPr lang="de-AT" dirty="0"/>
          </a:p>
        </p:txBody>
      </p:sp>
      <p:sp>
        <p:nvSpPr>
          <p:cNvPr id="23" name="Rechteck 22"/>
          <p:cNvSpPr/>
          <p:nvPr/>
        </p:nvSpPr>
        <p:spPr>
          <a:xfrm>
            <a:off x="278653" y="1783529"/>
            <a:ext cx="14187925"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elle 5"/>
          <p:cNvGraphicFramePr>
            <a:graphicFrameLocks noGrp="1"/>
          </p:cNvGraphicFramePr>
          <p:nvPr>
            <p:extLst>
              <p:ext uri="{D42A27DB-BD31-4B8C-83A1-F6EECF244321}">
                <p14:modId xmlns:p14="http://schemas.microsoft.com/office/powerpoint/2010/main" val="123062000"/>
              </p:ext>
            </p:extLst>
          </p:nvPr>
        </p:nvGraphicFramePr>
        <p:xfrm>
          <a:off x="328472" y="1813974"/>
          <a:ext cx="13935159" cy="6949807"/>
        </p:xfrm>
        <a:graphic>
          <a:graphicData uri="http://schemas.openxmlformats.org/drawingml/2006/table">
            <a:tbl>
              <a:tblPr firstRow="1" bandRow="1">
                <a:tableStyleId>{3C2FFA5D-87B4-456A-9821-1D502468CF0F}</a:tableStyleId>
              </a:tblPr>
              <a:tblGrid>
                <a:gridCol w="2894113">
                  <a:extLst>
                    <a:ext uri="{9D8B030D-6E8A-4147-A177-3AD203B41FA5}">
                      <a16:colId xmlns:a16="http://schemas.microsoft.com/office/drawing/2014/main" val="1299375779"/>
                    </a:ext>
                  </a:extLst>
                </a:gridCol>
                <a:gridCol w="2894113">
                  <a:extLst>
                    <a:ext uri="{9D8B030D-6E8A-4147-A177-3AD203B41FA5}">
                      <a16:colId xmlns:a16="http://schemas.microsoft.com/office/drawing/2014/main" val="3400536580"/>
                    </a:ext>
                  </a:extLst>
                </a:gridCol>
                <a:gridCol w="1447056">
                  <a:extLst>
                    <a:ext uri="{9D8B030D-6E8A-4147-A177-3AD203B41FA5}">
                      <a16:colId xmlns:a16="http://schemas.microsoft.com/office/drawing/2014/main" val="2774539066"/>
                    </a:ext>
                  </a:extLst>
                </a:gridCol>
                <a:gridCol w="1447056">
                  <a:extLst>
                    <a:ext uri="{9D8B030D-6E8A-4147-A177-3AD203B41FA5}">
                      <a16:colId xmlns:a16="http://schemas.microsoft.com/office/drawing/2014/main" val="4157807386"/>
                    </a:ext>
                  </a:extLst>
                </a:gridCol>
                <a:gridCol w="2358708">
                  <a:extLst>
                    <a:ext uri="{9D8B030D-6E8A-4147-A177-3AD203B41FA5}">
                      <a16:colId xmlns:a16="http://schemas.microsoft.com/office/drawing/2014/main" val="2882482274"/>
                    </a:ext>
                  </a:extLst>
                </a:gridCol>
                <a:gridCol w="2894113">
                  <a:extLst>
                    <a:ext uri="{9D8B030D-6E8A-4147-A177-3AD203B41FA5}">
                      <a16:colId xmlns:a16="http://schemas.microsoft.com/office/drawing/2014/main" val="507460476"/>
                    </a:ext>
                  </a:extLst>
                </a:gridCol>
              </a:tblGrid>
              <a:tr h="3670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Marketing</a:t>
                      </a:r>
                      <a:r>
                        <a:rPr lang="en-US" sz="3200" baseline="0" dirty="0" smtClean="0">
                          <a:solidFill>
                            <a:schemeClr val="tx1"/>
                          </a:solidFill>
                        </a:rPr>
                        <a:t> &amp; Communication</a:t>
                      </a:r>
                      <a:endParaRPr lang="en-US" sz="3200" dirty="0" smtClean="0">
                        <a:solidFill>
                          <a:schemeClr val="tx1"/>
                        </a:solidFill>
                      </a:endParaRPr>
                    </a:p>
                    <a:p>
                      <a:endParaRPr lang="en-US" sz="3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Distribution</a:t>
                      </a: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Product</a:t>
                      </a:r>
                      <a:r>
                        <a:rPr lang="en-US" sz="3200" baseline="0" dirty="0" smtClean="0">
                          <a:solidFill>
                            <a:schemeClr val="tx1"/>
                          </a:solidFill>
                        </a:rPr>
                        <a:t> / Service and its Value Proposition</a:t>
                      </a:r>
                      <a:endParaRPr lang="en-US" sz="3200" dirty="0" smtClean="0">
                        <a:solidFill>
                          <a:schemeClr val="tx1"/>
                        </a:solidFill>
                      </a:endParaRP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a:txBody>
                    <a:bodyPr/>
                    <a:lstStyle/>
                    <a:p>
                      <a:r>
                        <a:rPr lang="en-US" sz="3200" dirty="0" smtClean="0">
                          <a:solidFill>
                            <a:schemeClr val="tx1"/>
                          </a:solidFill>
                        </a:rPr>
                        <a:t>Competitors</a:t>
                      </a:r>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Customer Segments</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33316084"/>
                  </a:ext>
                </a:extLst>
              </a:tr>
              <a:tr h="3278972">
                <a:tc gridSpan="3">
                  <a:txBody>
                    <a:bodyPr/>
                    <a:lstStyle/>
                    <a:p>
                      <a:r>
                        <a:rPr lang="en-US" sz="3200" b="1" dirty="0" smtClean="0">
                          <a:solidFill>
                            <a:schemeClr val="tx1"/>
                          </a:solidFill>
                        </a:rPr>
                        <a:t>Cost Structure</a:t>
                      </a:r>
                      <a:endParaRPr lang="en-US" sz="3200" b="1"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tc gridSpan="3">
                  <a:txBody>
                    <a:bodyPr/>
                    <a:lstStyle/>
                    <a:p>
                      <a:r>
                        <a:rPr lang="en-US" sz="3200" b="1" dirty="0" smtClean="0">
                          <a:solidFill>
                            <a:schemeClr val="tx1"/>
                          </a:solidFill>
                        </a:rPr>
                        <a:t>Revenue Streams</a:t>
                      </a:r>
                      <a:endParaRPr lang="en-US" sz="3200" b="1"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879548057"/>
                  </a:ext>
                </a:extLst>
              </a:tr>
            </a:tbl>
          </a:graphicData>
        </a:graphic>
      </p:graphicFrame>
      <p:pic>
        <p:nvPicPr>
          <p:cNvPr id="16" name="Grafik 15"/>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393262" y="3016126"/>
            <a:ext cx="4827938" cy="4913184"/>
          </a:xfrm>
          <a:prstGeom prst="rect">
            <a:avLst/>
          </a:prstGeom>
        </p:spPr>
      </p:pic>
      <p:sp>
        <p:nvSpPr>
          <p:cNvPr id="11" name="Textfeld 10"/>
          <p:cNvSpPr txBox="1"/>
          <p:nvPr/>
        </p:nvSpPr>
        <p:spPr>
          <a:xfrm rot="39469">
            <a:off x="13091626" y="4749443"/>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sp>
        <p:nvSpPr>
          <p:cNvPr id="15" name="Textfeld 14"/>
          <p:cNvSpPr txBox="1"/>
          <p:nvPr/>
        </p:nvSpPr>
        <p:spPr>
          <a:xfrm>
            <a:off x="12682169" y="2255164"/>
            <a:ext cx="1447800" cy="1631216"/>
          </a:xfrm>
          <a:prstGeom prst="rect">
            <a:avLst/>
          </a:prstGeom>
          <a:noFill/>
        </p:spPr>
        <p:txBody>
          <a:bodyPr wrap="square" rtlCol="0">
            <a:spAutoFit/>
          </a:bodyPr>
          <a:lstStyle/>
          <a:p>
            <a:r>
              <a:rPr lang="en-US" sz="10000" dirty="0" smtClean="0">
                <a:solidFill>
                  <a:srgbClr val="008000"/>
                </a:solidFill>
                <a:latin typeface="Wingdings" panose="05000000000000000000" pitchFamily="2" charset="2"/>
              </a:rPr>
              <a:t>ü</a:t>
            </a:r>
            <a:endParaRPr lang="en-US" sz="10000" dirty="0">
              <a:solidFill>
                <a:srgbClr val="008000"/>
              </a:solidFill>
              <a:latin typeface="Wingdings" panose="05000000000000000000" pitchFamily="2" charset="2"/>
            </a:endParaRPr>
          </a:p>
        </p:txBody>
      </p:sp>
      <p:pic>
        <p:nvPicPr>
          <p:cNvPr id="5" name="Grafik 4"/>
          <p:cNvPicPr>
            <a:picLocks noChangeAspect="1"/>
          </p:cNvPicPr>
          <p:nvPr/>
        </p:nvPicPr>
        <p:blipFill>
          <a:blip r:embed="rId6"/>
          <a:stretch>
            <a:fillRect/>
          </a:stretch>
        </p:blipFill>
        <p:spPr>
          <a:xfrm>
            <a:off x="368454" y="6310060"/>
            <a:ext cx="1619250" cy="1619250"/>
          </a:xfrm>
          <a:prstGeom prst="rect">
            <a:avLst/>
          </a:prstGeom>
        </p:spPr>
      </p:pic>
      <p:pic>
        <p:nvPicPr>
          <p:cNvPr id="17" name="Grafik 16"/>
          <p:cNvPicPr>
            <a:picLocks noChangeAspect="1"/>
          </p:cNvPicPr>
          <p:nvPr/>
        </p:nvPicPr>
        <p:blipFill>
          <a:blip r:embed="rId6"/>
          <a:stretch>
            <a:fillRect/>
          </a:stretch>
        </p:blipFill>
        <p:spPr>
          <a:xfrm>
            <a:off x="3338863" y="2431742"/>
            <a:ext cx="1619250" cy="1619250"/>
          </a:xfrm>
          <a:prstGeom prst="rect">
            <a:avLst/>
          </a:prstGeom>
        </p:spPr>
      </p:pic>
      <p:pic>
        <p:nvPicPr>
          <p:cNvPr id="18" name="Grafik 17"/>
          <p:cNvPicPr>
            <a:picLocks noChangeAspect="1"/>
          </p:cNvPicPr>
          <p:nvPr/>
        </p:nvPicPr>
        <p:blipFill>
          <a:blip r:embed="rId6"/>
          <a:stretch>
            <a:fillRect/>
          </a:stretch>
        </p:blipFill>
        <p:spPr>
          <a:xfrm>
            <a:off x="7854205" y="6085757"/>
            <a:ext cx="1619250" cy="1619250"/>
          </a:xfrm>
          <a:prstGeom prst="rect">
            <a:avLst/>
          </a:prstGeom>
        </p:spPr>
      </p:pic>
      <p:sp>
        <p:nvSpPr>
          <p:cNvPr id="21" name="Textfeld 20"/>
          <p:cNvSpPr txBox="1"/>
          <p:nvPr/>
        </p:nvSpPr>
        <p:spPr>
          <a:xfrm>
            <a:off x="420902" y="2934678"/>
            <a:ext cx="2687799" cy="461665"/>
          </a:xfrm>
          <a:prstGeom prst="rect">
            <a:avLst/>
          </a:prstGeom>
          <a:noFill/>
        </p:spPr>
        <p:txBody>
          <a:bodyPr wrap="square" rtlCol="0">
            <a:spAutoFit/>
          </a:bodyPr>
          <a:lstStyle/>
          <a:p>
            <a:r>
              <a:rPr lang="en-US" sz="2400" dirty="0" smtClean="0">
                <a:solidFill>
                  <a:schemeClr val="tx1">
                    <a:lumMod val="50000"/>
                    <a:lumOff val="50000"/>
                  </a:schemeClr>
                </a:solidFill>
              </a:rPr>
              <a:t>Training 3</a:t>
            </a:r>
            <a:endParaRPr lang="en-US" sz="2400" dirty="0">
              <a:solidFill>
                <a:schemeClr val="tx1">
                  <a:lumMod val="50000"/>
                  <a:lumOff val="50000"/>
                </a:schemeClr>
              </a:solidFill>
            </a:endParaRPr>
          </a:p>
        </p:txBody>
      </p:sp>
      <p:pic>
        <p:nvPicPr>
          <p:cNvPr id="22" name="Grafik 21"/>
          <p:cNvPicPr>
            <a:picLocks noChangeAspect="1"/>
          </p:cNvPicPr>
          <p:nvPr/>
        </p:nvPicPr>
        <p:blipFill>
          <a:blip r:embed="rId6"/>
          <a:stretch>
            <a:fillRect/>
          </a:stretch>
        </p:blipFill>
        <p:spPr>
          <a:xfrm>
            <a:off x="9173888" y="2351404"/>
            <a:ext cx="1619250" cy="1619250"/>
          </a:xfrm>
          <a:prstGeom prst="rect">
            <a:avLst/>
          </a:prstGeom>
        </p:spPr>
      </p:pic>
      <p:pic>
        <p:nvPicPr>
          <p:cNvPr id="24" name="Grafik 23"/>
          <p:cNvPicPr>
            <a:picLocks noChangeAspect="1"/>
          </p:cNvPicPr>
          <p:nvPr/>
        </p:nvPicPr>
        <p:blipFill>
          <a:blip r:embed="rId6"/>
          <a:stretch>
            <a:fillRect/>
          </a:stretch>
        </p:blipFill>
        <p:spPr>
          <a:xfrm>
            <a:off x="6199671" y="3751515"/>
            <a:ext cx="1619250" cy="1619250"/>
          </a:xfrm>
          <a:prstGeom prst="rect">
            <a:avLst/>
          </a:prstGeom>
        </p:spPr>
      </p:pic>
    </p:spTree>
    <p:extLst>
      <p:ext uri="{BB962C8B-B14F-4D97-AF65-F5344CB8AC3E}">
        <p14:creationId xmlns:p14="http://schemas.microsoft.com/office/powerpoint/2010/main" val="34707768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15</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Social Business Canvas</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Google Shape;706;p47"/>
          <p:cNvGraphicFramePr/>
          <p:nvPr>
            <p:extLst>
              <p:ext uri="{D42A27DB-BD31-4B8C-83A1-F6EECF244321}">
                <p14:modId xmlns:p14="http://schemas.microsoft.com/office/powerpoint/2010/main" val="1757535352"/>
              </p:ext>
            </p:extLst>
          </p:nvPr>
        </p:nvGraphicFramePr>
        <p:xfrm>
          <a:off x="418318" y="1848015"/>
          <a:ext cx="13487400" cy="6811252"/>
        </p:xfrm>
        <a:graphic>
          <a:graphicData uri="http://schemas.openxmlformats.org/drawingml/2006/table">
            <a:tbl>
              <a:tblPr>
                <a:noFill/>
              </a:tblPr>
              <a:tblGrid>
                <a:gridCol w="3371850">
                  <a:extLst>
                    <a:ext uri="{9D8B030D-6E8A-4147-A177-3AD203B41FA5}">
                      <a16:colId xmlns:a16="http://schemas.microsoft.com/office/drawing/2014/main" val="20000"/>
                    </a:ext>
                  </a:extLst>
                </a:gridCol>
                <a:gridCol w="3371850">
                  <a:extLst>
                    <a:ext uri="{9D8B030D-6E8A-4147-A177-3AD203B41FA5}">
                      <a16:colId xmlns:a16="http://schemas.microsoft.com/office/drawing/2014/main" val="20001"/>
                    </a:ext>
                  </a:extLst>
                </a:gridCol>
                <a:gridCol w="3371850">
                  <a:extLst>
                    <a:ext uri="{9D8B030D-6E8A-4147-A177-3AD203B41FA5}">
                      <a16:colId xmlns:a16="http://schemas.microsoft.com/office/drawing/2014/main" val="20003"/>
                    </a:ext>
                  </a:extLst>
                </a:gridCol>
                <a:gridCol w="3371850">
                  <a:extLst>
                    <a:ext uri="{9D8B030D-6E8A-4147-A177-3AD203B41FA5}">
                      <a16:colId xmlns:a16="http://schemas.microsoft.com/office/drawing/2014/main" val="20005"/>
                    </a:ext>
                  </a:extLst>
                </a:gridCol>
              </a:tblGrid>
              <a:tr h="2731141">
                <a:tc rowSpan="2">
                  <a:txBody>
                    <a:bodyPr/>
                    <a:lstStyle/>
                    <a:p>
                      <a:pPr marL="0" marR="0" lvl="0" indent="0" algn="l" rtl="0">
                        <a:lnSpc>
                          <a:spcPct val="100000"/>
                        </a:lnSpc>
                        <a:spcBef>
                          <a:spcPts val="0"/>
                        </a:spcBef>
                        <a:spcAft>
                          <a:spcPts val="0"/>
                        </a:spcAft>
                        <a:buClr>
                          <a:schemeClr val="dk1"/>
                        </a:buClr>
                        <a:buSzPts val="3000"/>
                        <a:buFont typeface="Gill Sans"/>
                        <a:buNone/>
                      </a:pPr>
                      <a:r>
                        <a:rPr lang="pl-PL" sz="3000" i="1" u="none" strike="noStrike" cap="none" dirty="0">
                          <a:latin typeface="Gill Sans"/>
                          <a:ea typeface="Gill Sans"/>
                          <a:cs typeface="Gill Sans"/>
                          <a:sym typeface="Gill Sans"/>
                        </a:rPr>
                        <a:t>Social Challenge</a:t>
                      </a: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3000"/>
                        <a:buFont typeface="Gill Sans"/>
                        <a:buNone/>
                      </a:pPr>
                      <a:r>
                        <a:rPr lang="pl-PL" sz="3000" i="1" u="none" strike="noStrike" cap="none" dirty="0">
                          <a:latin typeface="Gill Sans"/>
                          <a:ea typeface="Gill Sans"/>
                          <a:cs typeface="Gill Sans"/>
                          <a:sym typeface="Gill Sans"/>
                        </a:rPr>
                        <a:t>Beneficiaries</a:t>
                      </a: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pl-PL" sz="3000" i="1" u="none" strike="noStrike" cap="none" dirty="0" smtClean="0">
                          <a:latin typeface="Gill Sans"/>
                          <a:ea typeface="Gill Sans"/>
                          <a:cs typeface="Gill Sans"/>
                          <a:sym typeface="Gill Sans"/>
                        </a:rPr>
                        <a:t>Beneficiaries Potential Input</a:t>
                      </a:r>
                      <a:endParaRPr lang="pl-PL" sz="3000" u="none" strike="noStrike" cap="none" dirty="0" smtClean="0">
                        <a:latin typeface="Cambria"/>
                        <a:ea typeface="Cambria"/>
                        <a:cs typeface="Cambria"/>
                        <a:sym typeface="Cambria"/>
                      </a:endParaRPr>
                    </a:p>
                    <a:p>
                      <a:pPr marL="0" marR="0" lvl="0" indent="0" algn="l" rtl="0">
                        <a:lnSpc>
                          <a:spcPct val="100000"/>
                        </a:lnSpc>
                        <a:spcBef>
                          <a:spcPts val="0"/>
                        </a:spcBef>
                        <a:spcAft>
                          <a:spcPts val="0"/>
                        </a:spcAft>
                        <a:buClr>
                          <a:schemeClr val="dk1"/>
                        </a:buClr>
                        <a:buSzPts val="3000"/>
                        <a:buFont typeface="Gill Sans"/>
                        <a:buNone/>
                      </a:pP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rowSpan="2">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pl-PL" sz="3000" i="1" u="none" strike="noStrike" cap="none" dirty="0" smtClean="0">
                          <a:latin typeface="Gill Sans"/>
                          <a:ea typeface="Gill Sans"/>
                          <a:cs typeface="Gill Sans"/>
                          <a:sym typeface="Gill Sans"/>
                        </a:rPr>
                        <a:t>Partners</a:t>
                      </a:r>
                      <a:endParaRPr lang="pl-PL" sz="3000" u="none" strike="noStrike" cap="none" dirty="0" smtClean="0">
                        <a:latin typeface="Cambria"/>
                        <a:ea typeface="Cambria"/>
                        <a:cs typeface="Cambria"/>
                        <a:sym typeface="Cambria"/>
                      </a:endParaRPr>
                    </a:p>
                    <a:p>
                      <a:pPr marL="0" marR="0" lvl="0" indent="0" algn="l" rtl="0">
                        <a:lnSpc>
                          <a:spcPct val="100000"/>
                        </a:lnSpc>
                        <a:spcBef>
                          <a:spcPts val="0"/>
                        </a:spcBef>
                        <a:spcAft>
                          <a:spcPts val="0"/>
                        </a:spcAft>
                        <a:buClr>
                          <a:schemeClr val="dk1"/>
                        </a:buClr>
                        <a:buSzPts val="3000"/>
                        <a:buFont typeface="Gill Sans"/>
                        <a:buNone/>
                      </a:pPr>
                      <a:endParaRPr sz="3000" u="none" strike="noStrike" cap="none" dirty="0">
                        <a:latin typeface="Cambria"/>
                        <a:ea typeface="Cambria"/>
                        <a:cs typeface="Cambria"/>
                        <a:sym typeface="Cambria"/>
                      </a:endParaRPr>
                    </a:p>
                  </a:txBody>
                  <a:tcPr marL="71975" marR="71975" marT="0" marB="0">
                    <a:lnL w="19050" cap="flat" cmpd="sng" algn="ctr">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912857">
                <a:tc vMerge="1">
                  <a:txBody>
                    <a:bodyPr/>
                    <a:lstStyle/>
                    <a:p>
                      <a:endParaRPr lang="de-DE"/>
                    </a:p>
                  </a:txBody>
                  <a:tcPr/>
                </a:tc>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de-DE" sz="3000" i="1" u="none" strike="noStrike" cap="none" dirty="0" smtClean="0">
                          <a:latin typeface="Gill Sans"/>
                          <a:ea typeface="Gill Sans"/>
                          <a:cs typeface="Gill Sans"/>
                          <a:sym typeface="Gill Sans"/>
                        </a:rPr>
                        <a:t>Core </a:t>
                      </a:r>
                      <a:r>
                        <a:rPr lang="de-DE" sz="3000" i="1" u="none" strike="noStrike" cap="none" dirty="0" err="1" smtClean="0">
                          <a:latin typeface="Gill Sans"/>
                          <a:ea typeface="Gill Sans"/>
                          <a:cs typeface="Gill Sans"/>
                          <a:sym typeface="Gill Sans"/>
                        </a:rPr>
                        <a:t>Activities</a:t>
                      </a:r>
                      <a:endParaRPr lang="de-DE" sz="3000" u="none" strike="noStrike" cap="none" dirty="0" smtClean="0">
                        <a:latin typeface="Cambria"/>
                        <a:ea typeface="Cambria"/>
                        <a:cs typeface="Cambria"/>
                        <a:sym typeface="Cambria"/>
                      </a:endParaRPr>
                    </a:p>
                    <a:p>
                      <a:pPr marL="0" marR="0" lvl="0" indent="0" algn="l" rtl="0">
                        <a:lnSpc>
                          <a:spcPct val="100000"/>
                        </a:lnSpc>
                        <a:spcBef>
                          <a:spcPts val="0"/>
                        </a:spcBef>
                        <a:spcAft>
                          <a:spcPts val="0"/>
                        </a:spcAft>
                        <a:buClr>
                          <a:schemeClr val="dk1"/>
                        </a:buClr>
                        <a:buSzPts val="3000"/>
                        <a:buFont typeface="Gill Sans"/>
                        <a:buNone/>
                      </a:pPr>
                      <a:endParaRPr lang="de-DE" sz="3000" i="1" u="none" strike="noStrike" cap="none" dirty="0" smtClean="0">
                        <a:latin typeface="Gill Sans"/>
                        <a:ea typeface="Gill Sans"/>
                        <a:cs typeface="Gill Sans"/>
                        <a:sym typeface="Gill Sans"/>
                      </a:endParaRPr>
                    </a:p>
                  </a:txBody>
                  <a:tcPr marL="71975" marR="71975" marT="0" marB="0">
                    <a:lnL w="19050" cap="flat" cmpd="sng" algn="ctr">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hMerge="1">
                  <a:txBody>
                    <a:bodyPr/>
                    <a:lstStyle/>
                    <a:p>
                      <a:endParaRPr lang="de-DE" dirty="0"/>
                    </a:p>
                  </a:txBody>
                  <a:tcPr marL="71975" marR="71975" marT="0" marB="0">
                    <a:lnL w="19050" cap="flat" cmpd="sng" algn="ctr">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vMerge="1">
                  <a:txBody>
                    <a:bodyPr/>
                    <a:lstStyle/>
                    <a:p>
                      <a:endParaRPr lang="de-DE"/>
                    </a:p>
                  </a:txBody>
                  <a:tcPr/>
                </a:tc>
                <a:extLst>
                  <a:ext uri="{0D108BD9-81ED-4DB2-BD59-A6C34878D82A}">
                    <a16:rowId xmlns:a16="http://schemas.microsoft.com/office/drawing/2014/main" val="10001"/>
                  </a:ext>
                </a:extLst>
              </a:tr>
              <a:tr h="2167254">
                <a:tc gridSpan="2">
                  <a:txBody>
                    <a:bodyPr/>
                    <a:lstStyle/>
                    <a:p>
                      <a:pPr marL="0" marR="0" lvl="0" indent="0" algn="l" rtl="0">
                        <a:lnSpc>
                          <a:spcPct val="100000"/>
                        </a:lnSpc>
                        <a:spcBef>
                          <a:spcPts val="0"/>
                        </a:spcBef>
                        <a:spcAft>
                          <a:spcPts val="0"/>
                        </a:spcAft>
                        <a:buClr>
                          <a:schemeClr val="dk1"/>
                        </a:buClr>
                        <a:buSzPts val="3000"/>
                        <a:buFont typeface="Gill Sans"/>
                        <a:buNone/>
                      </a:pPr>
                      <a:r>
                        <a:rPr lang="de-DE" sz="3000" i="1" u="none" strike="noStrike" cap="none" dirty="0" smtClean="0">
                          <a:latin typeface="Gill Sans"/>
                          <a:ea typeface="Gill Sans"/>
                          <a:cs typeface="Gill Sans"/>
                          <a:sym typeface="Gill Sans"/>
                        </a:rPr>
                        <a:t>Resources</a:t>
                      </a: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hMerge="1">
                  <a:txBody>
                    <a:bodyPr/>
                    <a:lstStyle/>
                    <a:p>
                      <a:endParaRPr lang="de-DE"/>
                    </a:p>
                  </a:txBody>
                  <a:tcPr/>
                </a:tc>
                <a:tc gridSpan="2">
                  <a:txBody>
                    <a:bodyPr/>
                    <a:lstStyle/>
                    <a:p>
                      <a:pPr marL="0" marR="0" lvl="0" indent="0" algn="l" rtl="0">
                        <a:lnSpc>
                          <a:spcPct val="100000"/>
                        </a:lnSpc>
                        <a:spcBef>
                          <a:spcPts val="0"/>
                        </a:spcBef>
                        <a:spcAft>
                          <a:spcPts val="0"/>
                        </a:spcAft>
                        <a:buClr>
                          <a:schemeClr val="dk1"/>
                        </a:buClr>
                        <a:buSzPts val="3000"/>
                        <a:buFont typeface="Gill Sans"/>
                        <a:buNone/>
                      </a:pPr>
                      <a:r>
                        <a:rPr lang="de-DE" sz="3000" i="1" u="none" strike="noStrike" cap="none" dirty="0" err="1" smtClean="0">
                          <a:latin typeface="Gill Sans"/>
                          <a:ea typeface="Gill Sans"/>
                          <a:cs typeface="Gill Sans"/>
                          <a:sym typeface="Gill Sans"/>
                        </a:rPr>
                        <a:t>Desired</a:t>
                      </a:r>
                      <a:r>
                        <a:rPr lang="de-DE" sz="3000" i="1" u="none" strike="noStrike" cap="none" dirty="0" smtClean="0">
                          <a:latin typeface="Gill Sans"/>
                          <a:ea typeface="Gill Sans"/>
                          <a:cs typeface="Gill Sans"/>
                          <a:sym typeface="Gill Sans"/>
                        </a:rPr>
                        <a:t> Future State / Outputs</a:t>
                      </a:r>
                      <a:endParaRPr sz="3000" u="none" strike="noStrike" cap="none" dirty="0">
                        <a:latin typeface="Cambria"/>
                        <a:ea typeface="Cambria"/>
                        <a:cs typeface="Cambria"/>
                        <a:sym typeface="Cambria"/>
                      </a:endParaRPr>
                    </a:p>
                  </a:txBody>
                  <a:tcPr marL="71975" marR="71975" marT="0" marB="0">
                    <a:lnL w="19050" cap="flat" cmpd="sng" algn="ctr">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hMerge="1">
                  <a:txBody>
                    <a:bodyPr/>
                    <a:lstStyle/>
                    <a:p>
                      <a:endParaRPr lang="de-DE"/>
                    </a:p>
                  </a:txBody>
                  <a:tcPr/>
                </a:tc>
                <a:extLst>
                  <a:ext uri="{0D108BD9-81ED-4DB2-BD59-A6C34878D82A}">
                    <a16:rowId xmlns:a16="http://schemas.microsoft.com/office/drawing/2014/main" val="10002"/>
                  </a:ext>
                </a:extLst>
              </a:tr>
            </a:tbl>
          </a:graphicData>
        </a:graphic>
      </p:graphicFrame>
      <p:sp>
        <p:nvSpPr>
          <p:cNvPr id="14" name="Textfeld 13"/>
          <p:cNvSpPr txBox="1"/>
          <p:nvPr/>
        </p:nvSpPr>
        <p:spPr>
          <a:xfrm>
            <a:off x="4267200" y="2248910"/>
            <a:ext cx="1447800" cy="1631216"/>
          </a:xfrm>
          <a:prstGeom prst="rect">
            <a:avLst/>
          </a:prstGeom>
          <a:noFill/>
        </p:spPr>
        <p:txBody>
          <a:bodyPr wrap="square" rtlCol="0">
            <a:spAutoFit/>
          </a:bodyPr>
          <a:lstStyle/>
          <a:p>
            <a:r>
              <a:rPr lang="en-US" sz="10000" dirty="0" smtClean="0">
                <a:solidFill>
                  <a:srgbClr val="002060"/>
                </a:solidFill>
                <a:latin typeface="Wingdings" panose="05000000000000000000" pitchFamily="2" charset="2"/>
              </a:rPr>
              <a:t>ü</a:t>
            </a:r>
            <a:endParaRPr lang="en-US" sz="10000" dirty="0">
              <a:solidFill>
                <a:srgbClr val="002060"/>
              </a:solidFill>
              <a:latin typeface="Wingdings" panose="05000000000000000000" pitchFamily="2" charset="2"/>
            </a:endParaRPr>
          </a:p>
        </p:txBody>
      </p:sp>
      <p:sp>
        <p:nvSpPr>
          <p:cNvPr id="17" name="Textfeld 16"/>
          <p:cNvSpPr txBox="1"/>
          <p:nvPr/>
        </p:nvSpPr>
        <p:spPr>
          <a:xfrm>
            <a:off x="1558361" y="2449226"/>
            <a:ext cx="1447800" cy="1631216"/>
          </a:xfrm>
          <a:prstGeom prst="rect">
            <a:avLst/>
          </a:prstGeom>
          <a:noFill/>
        </p:spPr>
        <p:txBody>
          <a:bodyPr wrap="square" rtlCol="0">
            <a:spAutoFit/>
          </a:bodyPr>
          <a:lstStyle/>
          <a:p>
            <a:r>
              <a:rPr lang="en-US" sz="10000" dirty="0" smtClean="0">
                <a:solidFill>
                  <a:srgbClr val="002060"/>
                </a:solidFill>
                <a:latin typeface="Wingdings" panose="05000000000000000000" pitchFamily="2" charset="2"/>
              </a:rPr>
              <a:t>ü</a:t>
            </a:r>
            <a:endParaRPr lang="en-US" sz="10000" dirty="0">
              <a:solidFill>
                <a:srgbClr val="002060"/>
              </a:solidFill>
              <a:latin typeface="Wingdings" panose="05000000000000000000" pitchFamily="2" charset="2"/>
            </a:endParaRPr>
          </a:p>
        </p:txBody>
      </p:sp>
      <p:grpSp>
        <p:nvGrpSpPr>
          <p:cNvPr id="16" name="Gruppieren 15"/>
          <p:cNvGrpSpPr/>
          <p:nvPr/>
        </p:nvGrpSpPr>
        <p:grpSpPr>
          <a:xfrm>
            <a:off x="12176681" y="2439951"/>
            <a:ext cx="5486399" cy="4269334"/>
            <a:chOff x="7117106" y="2689863"/>
            <a:chExt cx="5486399" cy="4269334"/>
          </a:xfrm>
        </p:grpSpPr>
        <p:pic>
          <p:nvPicPr>
            <p:cNvPr id="18" name="Grafik 1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7117106" y="2689863"/>
              <a:ext cx="5486399" cy="4269334"/>
            </a:xfrm>
            <a:prstGeom prst="rect">
              <a:avLst/>
            </a:prstGeom>
          </p:spPr>
        </p:pic>
        <p:sp>
          <p:nvSpPr>
            <p:cNvPr id="15" name="Textfeld 14"/>
            <p:cNvSpPr txBox="1"/>
            <p:nvPr/>
          </p:nvSpPr>
          <p:spPr>
            <a:xfrm rot="39469">
              <a:off x="7915487" y="4101254"/>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grpSp>
      <p:pic>
        <p:nvPicPr>
          <p:cNvPr id="19" name="Grafik 18"/>
          <p:cNvPicPr>
            <a:picLocks noChangeAspect="1"/>
          </p:cNvPicPr>
          <p:nvPr/>
        </p:nvPicPr>
        <p:blipFill>
          <a:blip r:embed="rId6"/>
          <a:stretch>
            <a:fillRect/>
          </a:stretch>
        </p:blipFill>
        <p:spPr>
          <a:xfrm flipH="1">
            <a:off x="7268881" y="2989799"/>
            <a:ext cx="671337" cy="1239302"/>
          </a:xfrm>
          <a:prstGeom prst="rect">
            <a:avLst/>
          </a:prstGeom>
        </p:spPr>
      </p:pic>
      <p:pic>
        <p:nvPicPr>
          <p:cNvPr id="21" name="Grafik 20"/>
          <p:cNvPicPr>
            <a:picLocks noChangeAspect="1"/>
          </p:cNvPicPr>
          <p:nvPr/>
        </p:nvPicPr>
        <p:blipFill>
          <a:blip r:embed="rId6"/>
          <a:stretch>
            <a:fillRect/>
          </a:stretch>
        </p:blipFill>
        <p:spPr>
          <a:xfrm flipH="1">
            <a:off x="4267200" y="5319684"/>
            <a:ext cx="597950" cy="1103829"/>
          </a:xfrm>
          <a:prstGeom prst="rect">
            <a:avLst/>
          </a:prstGeom>
        </p:spPr>
      </p:pic>
      <p:pic>
        <p:nvPicPr>
          <p:cNvPr id="24" name="Grafik 23"/>
          <p:cNvPicPr>
            <a:picLocks noChangeAspect="1"/>
          </p:cNvPicPr>
          <p:nvPr/>
        </p:nvPicPr>
        <p:blipFill>
          <a:blip r:embed="rId6"/>
          <a:stretch>
            <a:fillRect/>
          </a:stretch>
        </p:blipFill>
        <p:spPr>
          <a:xfrm flipH="1">
            <a:off x="546509" y="7155948"/>
            <a:ext cx="597950" cy="1103829"/>
          </a:xfrm>
          <a:prstGeom prst="rect">
            <a:avLst/>
          </a:prstGeom>
        </p:spPr>
      </p:pic>
      <p:sp>
        <p:nvSpPr>
          <p:cNvPr id="25" name="Textfeld 24"/>
          <p:cNvSpPr txBox="1"/>
          <p:nvPr/>
        </p:nvSpPr>
        <p:spPr>
          <a:xfrm>
            <a:off x="7294902" y="7155948"/>
            <a:ext cx="2687799" cy="461665"/>
          </a:xfrm>
          <a:prstGeom prst="rect">
            <a:avLst/>
          </a:prstGeom>
          <a:noFill/>
        </p:spPr>
        <p:txBody>
          <a:bodyPr wrap="square" rtlCol="0">
            <a:spAutoFit/>
          </a:bodyPr>
          <a:lstStyle/>
          <a:p>
            <a:r>
              <a:rPr lang="en-US" sz="2400" dirty="0" smtClean="0">
                <a:solidFill>
                  <a:schemeClr val="tx1">
                    <a:lumMod val="50000"/>
                    <a:lumOff val="50000"/>
                  </a:schemeClr>
                </a:solidFill>
              </a:rPr>
              <a:t>Training 3</a:t>
            </a:r>
            <a:endParaRPr lang="en-US" sz="2400" dirty="0">
              <a:solidFill>
                <a:schemeClr val="tx1">
                  <a:lumMod val="50000"/>
                  <a:lumOff val="50000"/>
                </a:schemeClr>
              </a:solidFill>
            </a:endParaRPr>
          </a:p>
        </p:txBody>
      </p:sp>
      <p:pic>
        <p:nvPicPr>
          <p:cNvPr id="5" name="Grafik 4"/>
          <p:cNvPicPr>
            <a:picLocks noChangeAspect="1"/>
          </p:cNvPicPr>
          <p:nvPr/>
        </p:nvPicPr>
        <p:blipFill>
          <a:blip r:embed="rId7"/>
          <a:stretch>
            <a:fillRect/>
          </a:stretch>
        </p:blipFill>
        <p:spPr>
          <a:xfrm>
            <a:off x="10852637" y="2394780"/>
            <a:ext cx="823031" cy="1511939"/>
          </a:xfrm>
          <a:prstGeom prst="rect">
            <a:avLst/>
          </a:prstGeom>
        </p:spPr>
      </p:pic>
    </p:spTree>
    <p:extLst>
      <p:ext uri="{BB962C8B-B14F-4D97-AF65-F5344CB8AC3E}">
        <p14:creationId xmlns:p14="http://schemas.microsoft.com/office/powerpoint/2010/main" val="10702617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16</a:t>
            </a:fld>
            <a:endParaRPr lang="en-US"/>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fik 4"/>
          <p:cNvPicPr>
            <a:picLocks noChangeAspect="1"/>
          </p:cNvPicPr>
          <p:nvPr/>
        </p:nvPicPr>
        <p:blipFill>
          <a:blip r:embed="rId4"/>
          <a:stretch>
            <a:fillRect/>
          </a:stretch>
        </p:blipFill>
        <p:spPr>
          <a:xfrm>
            <a:off x="1576290" y="1783529"/>
            <a:ext cx="10234710" cy="7021353"/>
          </a:xfrm>
          <a:prstGeom prst="rect">
            <a:avLst/>
          </a:prstGeom>
        </p:spPr>
      </p:pic>
    </p:spTree>
    <p:extLst>
      <p:ext uri="{BB962C8B-B14F-4D97-AF65-F5344CB8AC3E}">
        <p14:creationId xmlns:p14="http://schemas.microsoft.com/office/powerpoint/2010/main" val="29218873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66578" y="-363285"/>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17</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Social Business Canvas</a:t>
            </a:r>
            <a:endParaRPr lang="de-AT" dirty="0"/>
          </a:p>
        </p:txBody>
      </p:sp>
      <p:sp>
        <p:nvSpPr>
          <p:cNvPr id="23" name="Rechteck 22"/>
          <p:cNvSpPr/>
          <p:nvPr/>
        </p:nvSpPr>
        <p:spPr>
          <a:xfrm>
            <a:off x="278653" y="1783529"/>
            <a:ext cx="14187925"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elle 5"/>
          <p:cNvGraphicFramePr>
            <a:graphicFrameLocks noGrp="1"/>
          </p:cNvGraphicFramePr>
          <p:nvPr>
            <p:extLst/>
          </p:nvPr>
        </p:nvGraphicFramePr>
        <p:xfrm>
          <a:off x="328472" y="1813974"/>
          <a:ext cx="13935159" cy="6949807"/>
        </p:xfrm>
        <a:graphic>
          <a:graphicData uri="http://schemas.openxmlformats.org/drawingml/2006/table">
            <a:tbl>
              <a:tblPr firstRow="1" bandRow="1">
                <a:tableStyleId>{3C2FFA5D-87B4-456A-9821-1D502468CF0F}</a:tableStyleId>
              </a:tblPr>
              <a:tblGrid>
                <a:gridCol w="2894113">
                  <a:extLst>
                    <a:ext uri="{9D8B030D-6E8A-4147-A177-3AD203B41FA5}">
                      <a16:colId xmlns:a16="http://schemas.microsoft.com/office/drawing/2014/main" val="1299375779"/>
                    </a:ext>
                  </a:extLst>
                </a:gridCol>
                <a:gridCol w="2894113">
                  <a:extLst>
                    <a:ext uri="{9D8B030D-6E8A-4147-A177-3AD203B41FA5}">
                      <a16:colId xmlns:a16="http://schemas.microsoft.com/office/drawing/2014/main" val="3400536580"/>
                    </a:ext>
                  </a:extLst>
                </a:gridCol>
                <a:gridCol w="1447056">
                  <a:extLst>
                    <a:ext uri="{9D8B030D-6E8A-4147-A177-3AD203B41FA5}">
                      <a16:colId xmlns:a16="http://schemas.microsoft.com/office/drawing/2014/main" val="2774539066"/>
                    </a:ext>
                  </a:extLst>
                </a:gridCol>
                <a:gridCol w="1447056">
                  <a:extLst>
                    <a:ext uri="{9D8B030D-6E8A-4147-A177-3AD203B41FA5}">
                      <a16:colId xmlns:a16="http://schemas.microsoft.com/office/drawing/2014/main" val="4157807386"/>
                    </a:ext>
                  </a:extLst>
                </a:gridCol>
                <a:gridCol w="2358708">
                  <a:extLst>
                    <a:ext uri="{9D8B030D-6E8A-4147-A177-3AD203B41FA5}">
                      <a16:colId xmlns:a16="http://schemas.microsoft.com/office/drawing/2014/main" val="2882482274"/>
                    </a:ext>
                  </a:extLst>
                </a:gridCol>
                <a:gridCol w="2894113">
                  <a:extLst>
                    <a:ext uri="{9D8B030D-6E8A-4147-A177-3AD203B41FA5}">
                      <a16:colId xmlns:a16="http://schemas.microsoft.com/office/drawing/2014/main" val="507460476"/>
                    </a:ext>
                  </a:extLst>
                </a:gridCol>
              </a:tblGrid>
              <a:tr h="3670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Marketing</a:t>
                      </a:r>
                      <a:r>
                        <a:rPr lang="en-US" sz="3200" baseline="0" dirty="0" smtClean="0">
                          <a:solidFill>
                            <a:schemeClr val="tx1"/>
                          </a:solidFill>
                        </a:rPr>
                        <a:t> &amp; Communication</a:t>
                      </a:r>
                      <a:endParaRPr lang="en-US" sz="3200" dirty="0" smtClean="0">
                        <a:solidFill>
                          <a:schemeClr val="tx1"/>
                        </a:solidFill>
                      </a:endParaRPr>
                    </a:p>
                    <a:p>
                      <a:endParaRPr lang="en-US" sz="3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Distribution</a:t>
                      </a: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Product</a:t>
                      </a:r>
                      <a:r>
                        <a:rPr lang="en-US" sz="3200" baseline="0" dirty="0" smtClean="0">
                          <a:solidFill>
                            <a:schemeClr val="tx1"/>
                          </a:solidFill>
                        </a:rPr>
                        <a:t> / Service and its Value Proposition</a:t>
                      </a:r>
                      <a:endParaRPr lang="en-US" sz="3200" dirty="0" smtClean="0">
                        <a:solidFill>
                          <a:schemeClr val="tx1"/>
                        </a:solidFill>
                      </a:endParaRP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a:txBody>
                    <a:bodyPr/>
                    <a:lstStyle/>
                    <a:p>
                      <a:r>
                        <a:rPr lang="en-US" sz="3200" dirty="0" smtClean="0">
                          <a:solidFill>
                            <a:schemeClr val="tx1"/>
                          </a:solidFill>
                        </a:rPr>
                        <a:t>Competitors</a:t>
                      </a:r>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Customer Segments</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33316084"/>
                  </a:ext>
                </a:extLst>
              </a:tr>
              <a:tr h="3278972">
                <a:tc gridSpan="3">
                  <a:txBody>
                    <a:bodyPr/>
                    <a:lstStyle/>
                    <a:p>
                      <a:r>
                        <a:rPr lang="en-US" sz="3200" b="1" dirty="0" smtClean="0">
                          <a:solidFill>
                            <a:schemeClr val="tx1"/>
                          </a:solidFill>
                        </a:rPr>
                        <a:t>Cost Structure</a:t>
                      </a:r>
                      <a:endParaRPr lang="en-US" sz="3200" b="1"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tc gridSpan="3">
                  <a:txBody>
                    <a:bodyPr/>
                    <a:lstStyle/>
                    <a:p>
                      <a:r>
                        <a:rPr lang="en-US" sz="3200" b="1" dirty="0" smtClean="0">
                          <a:solidFill>
                            <a:schemeClr val="tx1"/>
                          </a:solidFill>
                        </a:rPr>
                        <a:t>Revenue Streams</a:t>
                      </a:r>
                      <a:endParaRPr lang="en-US" sz="3200" b="1"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879548057"/>
                  </a:ext>
                </a:extLst>
              </a:tr>
            </a:tbl>
          </a:graphicData>
        </a:graphic>
      </p:graphicFrame>
      <p:pic>
        <p:nvPicPr>
          <p:cNvPr id="16" name="Grafik 15"/>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393262" y="3016126"/>
            <a:ext cx="4827938" cy="4913184"/>
          </a:xfrm>
          <a:prstGeom prst="rect">
            <a:avLst/>
          </a:prstGeom>
        </p:spPr>
      </p:pic>
      <p:sp>
        <p:nvSpPr>
          <p:cNvPr id="11" name="Textfeld 10"/>
          <p:cNvSpPr txBox="1"/>
          <p:nvPr/>
        </p:nvSpPr>
        <p:spPr>
          <a:xfrm rot="39469">
            <a:off x="13091626" y="4749443"/>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sp>
        <p:nvSpPr>
          <p:cNvPr id="15" name="Textfeld 14"/>
          <p:cNvSpPr txBox="1"/>
          <p:nvPr/>
        </p:nvSpPr>
        <p:spPr>
          <a:xfrm>
            <a:off x="12682169" y="2255164"/>
            <a:ext cx="1447800" cy="1631216"/>
          </a:xfrm>
          <a:prstGeom prst="rect">
            <a:avLst/>
          </a:prstGeom>
          <a:noFill/>
        </p:spPr>
        <p:txBody>
          <a:bodyPr wrap="square" rtlCol="0">
            <a:spAutoFit/>
          </a:bodyPr>
          <a:lstStyle/>
          <a:p>
            <a:r>
              <a:rPr lang="en-US" sz="10000" dirty="0" smtClean="0">
                <a:solidFill>
                  <a:srgbClr val="008000"/>
                </a:solidFill>
                <a:latin typeface="Wingdings" panose="05000000000000000000" pitchFamily="2" charset="2"/>
              </a:rPr>
              <a:t>ü</a:t>
            </a:r>
            <a:endParaRPr lang="en-US" sz="10000" dirty="0">
              <a:solidFill>
                <a:srgbClr val="008000"/>
              </a:solidFill>
              <a:latin typeface="Wingdings" panose="05000000000000000000" pitchFamily="2" charset="2"/>
            </a:endParaRPr>
          </a:p>
        </p:txBody>
      </p:sp>
      <p:pic>
        <p:nvPicPr>
          <p:cNvPr id="5" name="Grafik 4"/>
          <p:cNvPicPr>
            <a:picLocks noChangeAspect="1"/>
          </p:cNvPicPr>
          <p:nvPr/>
        </p:nvPicPr>
        <p:blipFill>
          <a:blip r:embed="rId6"/>
          <a:stretch>
            <a:fillRect/>
          </a:stretch>
        </p:blipFill>
        <p:spPr>
          <a:xfrm>
            <a:off x="368454" y="6310060"/>
            <a:ext cx="1619250" cy="1619250"/>
          </a:xfrm>
          <a:prstGeom prst="rect">
            <a:avLst/>
          </a:prstGeom>
        </p:spPr>
      </p:pic>
      <p:pic>
        <p:nvPicPr>
          <p:cNvPr id="17" name="Grafik 16"/>
          <p:cNvPicPr>
            <a:picLocks noChangeAspect="1"/>
          </p:cNvPicPr>
          <p:nvPr/>
        </p:nvPicPr>
        <p:blipFill>
          <a:blip r:embed="rId6"/>
          <a:stretch>
            <a:fillRect/>
          </a:stretch>
        </p:blipFill>
        <p:spPr>
          <a:xfrm>
            <a:off x="3338863" y="2431742"/>
            <a:ext cx="1619250" cy="1619250"/>
          </a:xfrm>
          <a:prstGeom prst="rect">
            <a:avLst/>
          </a:prstGeom>
        </p:spPr>
      </p:pic>
      <p:pic>
        <p:nvPicPr>
          <p:cNvPr id="18" name="Grafik 17"/>
          <p:cNvPicPr>
            <a:picLocks noChangeAspect="1"/>
          </p:cNvPicPr>
          <p:nvPr/>
        </p:nvPicPr>
        <p:blipFill>
          <a:blip r:embed="rId6"/>
          <a:stretch>
            <a:fillRect/>
          </a:stretch>
        </p:blipFill>
        <p:spPr>
          <a:xfrm>
            <a:off x="7854205" y="6085757"/>
            <a:ext cx="1619250" cy="1619250"/>
          </a:xfrm>
          <a:prstGeom prst="rect">
            <a:avLst/>
          </a:prstGeom>
        </p:spPr>
      </p:pic>
      <p:sp>
        <p:nvSpPr>
          <p:cNvPr id="21" name="Textfeld 20"/>
          <p:cNvSpPr txBox="1"/>
          <p:nvPr/>
        </p:nvSpPr>
        <p:spPr>
          <a:xfrm>
            <a:off x="420902" y="2934678"/>
            <a:ext cx="2687799" cy="461665"/>
          </a:xfrm>
          <a:prstGeom prst="rect">
            <a:avLst/>
          </a:prstGeom>
          <a:noFill/>
        </p:spPr>
        <p:txBody>
          <a:bodyPr wrap="square" rtlCol="0">
            <a:spAutoFit/>
          </a:bodyPr>
          <a:lstStyle/>
          <a:p>
            <a:r>
              <a:rPr lang="en-US" sz="2400" dirty="0" smtClean="0">
                <a:solidFill>
                  <a:schemeClr val="tx1">
                    <a:lumMod val="50000"/>
                    <a:lumOff val="50000"/>
                  </a:schemeClr>
                </a:solidFill>
              </a:rPr>
              <a:t>Training 3</a:t>
            </a:r>
            <a:endParaRPr lang="en-US" sz="2400" dirty="0">
              <a:solidFill>
                <a:schemeClr val="tx1">
                  <a:lumMod val="50000"/>
                  <a:lumOff val="50000"/>
                </a:schemeClr>
              </a:solidFill>
            </a:endParaRPr>
          </a:p>
        </p:txBody>
      </p:sp>
      <p:pic>
        <p:nvPicPr>
          <p:cNvPr id="22" name="Grafik 21"/>
          <p:cNvPicPr>
            <a:picLocks noChangeAspect="1"/>
          </p:cNvPicPr>
          <p:nvPr/>
        </p:nvPicPr>
        <p:blipFill>
          <a:blip r:embed="rId6"/>
          <a:stretch>
            <a:fillRect/>
          </a:stretch>
        </p:blipFill>
        <p:spPr>
          <a:xfrm>
            <a:off x="9173888" y="2351404"/>
            <a:ext cx="1619250" cy="1619250"/>
          </a:xfrm>
          <a:prstGeom prst="rect">
            <a:avLst/>
          </a:prstGeom>
        </p:spPr>
      </p:pic>
      <p:pic>
        <p:nvPicPr>
          <p:cNvPr id="24" name="Grafik 23"/>
          <p:cNvPicPr>
            <a:picLocks noChangeAspect="1"/>
          </p:cNvPicPr>
          <p:nvPr/>
        </p:nvPicPr>
        <p:blipFill>
          <a:blip r:embed="rId6"/>
          <a:stretch>
            <a:fillRect/>
          </a:stretch>
        </p:blipFill>
        <p:spPr>
          <a:xfrm>
            <a:off x="6199671" y="3751515"/>
            <a:ext cx="1619250" cy="1619250"/>
          </a:xfrm>
          <a:prstGeom prst="rect">
            <a:avLst/>
          </a:prstGeom>
        </p:spPr>
      </p:pic>
      <p:cxnSp>
        <p:nvCxnSpPr>
          <p:cNvPr id="9" name="Gerade Verbindung mit Pfeil 8"/>
          <p:cNvCxnSpPr/>
          <p:nvPr/>
        </p:nvCxnSpPr>
        <p:spPr>
          <a:xfrm>
            <a:off x="11811000" y="4381500"/>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fik 9"/>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a:off x="7850501" y="2934678"/>
            <a:ext cx="4628721" cy="2323411"/>
          </a:xfrm>
          <a:prstGeom prst="rect">
            <a:avLst/>
          </a:prstGeom>
        </p:spPr>
      </p:pic>
      <p:pic>
        <p:nvPicPr>
          <p:cNvPr id="25" name="Grafik 24"/>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a:off x="3886200" y="3759545"/>
            <a:ext cx="2739483" cy="1391281"/>
          </a:xfrm>
          <a:prstGeom prst="rect">
            <a:avLst/>
          </a:prstGeom>
        </p:spPr>
      </p:pic>
      <p:pic>
        <p:nvPicPr>
          <p:cNvPr id="26" name="Grafik 25"/>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a:off x="1174136" y="3355351"/>
            <a:ext cx="2680484" cy="1391281"/>
          </a:xfrm>
          <a:prstGeom prst="rect">
            <a:avLst/>
          </a:prstGeom>
        </p:spPr>
      </p:pic>
      <p:pic>
        <p:nvPicPr>
          <p:cNvPr id="27" name="Grafik 26"/>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rot="4487446" flipH="1">
            <a:off x="-585646" y="5279289"/>
            <a:ext cx="3114948" cy="1391281"/>
          </a:xfrm>
          <a:prstGeom prst="rect">
            <a:avLst/>
          </a:prstGeom>
        </p:spPr>
      </p:pic>
      <p:pic>
        <p:nvPicPr>
          <p:cNvPr id="28" name="Grafik 27"/>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rot="20751340" flipH="1">
            <a:off x="5732944" y="7254885"/>
            <a:ext cx="3114948" cy="1391281"/>
          </a:xfrm>
          <a:prstGeom prst="rect">
            <a:avLst/>
          </a:prstGeom>
        </p:spPr>
      </p:pic>
      <p:pic>
        <p:nvPicPr>
          <p:cNvPr id="29" name="Grafik 28"/>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4200" l="20556" r="90000"/>
                    </a14:imgEffect>
                  </a14:imgLayer>
                </a14:imgProps>
              </a:ext>
            </a:extLst>
          </a:blip>
          <a:srcRect l="19818" r="17778"/>
          <a:stretch/>
        </p:blipFill>
        <p:spPr>
          <a:xfrm rot="15739273" flipH="1">
            <a:off x="8690676" y="5614419"/>
            <a:ext cx="3114948" cy="1391281"/>
          </a:xfrm>
          <a:prstGeom prst="rect">
            <a:avLst/>
          </a:prstGeom>
        </p:spPr>
      </p:pic>
    </p:spTree>
    <p:extLst>
      <p:ext uri="{BB962C8B-B14F-4D97-AF65-F5344CB8AC3E}">
        <p14:creationId xmlns:p14="http://schemas.microsoft.com/office/powerpoint/2010/main" val="294186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18</a:t>
            </a:fld>
            <a:endParaRPr lang="en-US"/>
          </a:p>
        </p:txBody>
      </p:sp>
      <p:sp>
        <p:nvSpPr>
          <p:cNvPr id="12" name="TextBox 5"/>
          <p:cNvSpPr txBox="1"/>
          <p:nvPr/>
        </p:nvSpPr>
        <p:spPr>
          <a:xfrm>
            <a:off x="534696" y="504570"/>
            <a:ext cx="15811500" cy="1243930"/>
          </a:xfrm>
          <a:prstGeom prst="rect">
            <a:avLst/>
          </a:prstGeom>
        </p:spPr>
        <p:txBody>
          <a:bodyPr wrap="square" lIns="0" tIns="0" rIns="0" bIns="0" rtlCol="0" anchor="t">
            <a:spAutoFit/>
          </a:bodyPr>
          <a:lstStyle/>
          <a:p>
            <a:pPr>
              <a:lnSpc>
                <a:spcPts val="9680"/>
              </a:lnSpc>
            </a:pPr>
            <a:r>
              <a:rPr lang="en-US" sz="5400" dirty="0" smtClean="0">
                <a:solidFill>
                  <a:srgbClr val="342D29"/>
                </a:solidFill>
                <a:latin typeface="Assistant Bold" panose="020B0604020202020204" charset="-79"/>
                <a:cs typeface="Assistant Bold" panose="020B0604020202020204" charset="-79"/>
              </a:rPr>
              <a:t>Product / Service  and its Value Proposition</a:t>
            </a:r>
            <a:endParaRPr lang="en-US" sz="54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688534" y="0"/>
            <a:ext cx="4827938" cy="4913184"/>
          </a:xfrm>
          <a:prstGeom prst="rect">
            <a:avLst/>
          </a:prstGeom>
        </p:spPr>
      </p:pic>
      <p:sp>
        <p:nvSpPr>
          <p:cNvPr id="9" name="Textfeld 8"/>
          <p:cNvSpPr txBox="1"/>
          <p:nvPr/>
        </p:nvSpPr>
        <p:spPr>
          <a:xfrm rot="39469">
            <a:off x="13386898" y="1733317"/>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pic>
        <p:nvPicPr>
          <p:cNvPr id="10" name="Grafik 9"/>
          <p:cNvPicPr>
            <a:picLocks noChangeAspect="1"/>
          </p:cNvPicPr>
          <p:nvPr/>
        </p:nvPicPr>
        <p:blipFill>
          <a:blip r:embed="rId6"/>
          <a:stretch>
            <a:fillRect/>
          </a:stretch>
        </p:blipFill>
        <p:spPr>
          <a:xfrm>
            <a:off x="14492094" y="4066613"/>
            <a:ext cx="4138656" cy="2152101"/>
          </a:xfrm>
          <a:prstGeom prst="rect">
            <a:avLst/>
          </a:prstGeom>
        </p:spPr>
      </p:pic>
      <p:pic>
        <p:nvPicPr>
          <p:cNvPr id="11"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13" name="Textfeld 12"/>
          <p:cNvSpPr txBox="1"/>
          <p:nvPr/>
        </p:nvSpPr>
        <p:spPr>
          <a:xfrm>
            <a:off x="534696" y="1919391"/>
            <a:ext cx="13268139" cy="501675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What are the features of your product &amp; service?</a:t>
            </a:r>
          </a:p>
          <a:p>
            <a:pPr marL="285750" indent="-285750">
              <a:lnSpc>
                <a:spcPct val="200000"/>
              </a:lnSpc>
              <a:buFont typeface="Arial" panose="020B0604020202020204" pitchFamily="34" charset="0"/>
              <a:buChar char="•"/>
            </a:pPr>
            <a:r>
              <a:rPr lang="en-US" sz="3200" dirty="0" smtClean="0"/>
              <a:t>What is the core of your product / service?</a:t>
            </a:r>
          </a:p>
          <a:p>
            <a:pPr marL="285750" indent="-285750">
              <a:lnSpc>
                <a:spcPct val="200000"/>
              </a:lnSpc>
              <a:buFont typeface="Arial" panose="020B0604020202020204" pitchFamily="34" charset="0"/>
              <a:buChar char="•"/>
            </a:pPr>
            <a:r>
              <a:rPr lang="en-US" sz="3200" dirty="0" smtClean="0"/>
              <a:t>Of what elements does your product / service consist of?</a:t>
            </a:r>
          </a:p>
          <a:p>
            <a:pPr marL="285750" indent="-285750">
              <a:lnSpc>
                <a:spcPct val="200000"/>
              </a:lnSpc>
              <a:buFont typeface="Arial" panose="020B0604020202020204" pitchFamily="34" charset="0"/>
              <a:buChar char="•"/>
            </a:pPr>
            <a:r>
              <a:rPr lang="en-US" sz="3200" dirty="0" smtClean="0"/>
              <a:t>In how far is your product / service innovative?</a:t>
            </a:r>
          </a:p>
          <a:p>
            <a:pPr marL="285750" indent="-285750">
              <a:lnSpc>
                <a:spcPct val="200000"/>
              </a:lnSpc>
              <a:buFont typeface="Arial" panose="020B0604020202020204" pitchFamily="34" charset="0"/>
              <a:buChar char="•"/>
            </a:pPr>
            <a:r>
              <a:rPr lang="en-US" sz="3200" dirty="0" smtClean="0"/>
              <a:t>…</a:t>
            </a:r>
            <a:endParaRPr lang="en-US" sz="3200" dirty="0"/>
          </a:p>
        </p:txBody>
      </p:sp>
    </p:spTree>
    <p:extLst>
      <p:ext uri="{BB962C8B-B14F-4D97-AF65-F5344CB8AC3E}">
        <p14:creationId xmlns:p14="http://schemas.microsoft.com/office/powerpoint/2010/main" val="89446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19</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Distribution</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688534" y="0"/>
            <a:ext cx="4827938" cy="4913184"/>
          </a:xfrm>
          <a:prstGeom prst="rect">
            <a:avLst/>
          </a:prstGeom>
        </p:spPr>
      </p:pic>
      <p:sp>
        <p:nvSpPr>
          <p:cNvPr id="9" name="Textfeld 8"/>
          <p:cNvSpPr txBox="1"/>
          <p:nvPr/>
        </p:nvSpPr>
        <p:spPr>
          <a:xfrm rot="39469">
            <a:off x="13386898" y="1733317"/>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pic>
        <p:nvPicPr>
          <p:cNvPr id="10" name="Grafik 9"/>
          <p:cNvPicPr>
            <a:picLocks noChangeAspect="1"/>
          </p:cNvPicPr>
          <p:nvPr/>
        </p:nvPicPr>
        <p:blipFill>
          <a:blip r:embed="rId6"/>
          <a:stretch>
            <a:fillRect/>
          </a:stretch>
        </p:blipFill>
        <p:spPr>
          <a:xfrm>
            <a:off x="14492094" y="4066613"/>
            <a:ext cx="4138656" cy="2152101"/>
          </a:xfrm>
          <a:prstGeom prst="rect">
            <a:avLst/>
          </a:prstGeom>
        </p:spPr>
      </p:pic>
      <p:pic>
        <p:nvPicPr>
          <p:cNvPr id="11"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13" name="Textfeld 12"/>
          <p:cNvSpPr txBox="1"/>
          <p:nvPr/>
        </p:nvSpPr>
        <p:spPr>
          <a:xfrm>
            <a:off x="534696" y="1919391"/>
            <a:ext cx="13268139" cy="501675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a:t>What resources will you need?</a:t>
            </a:r>
          </a:p>
          <a:p>
            <a:pPr marL="285750" indent="-285750">
              <a:lnSpc>
                <a:spcPct val="200000"/>
              </a:lnSpc>
              <a:buFont typeface="Arial" panose="020B0604020202020204" pitchFamily="34" charset="0"/>
              <a:buChar char="•"/>
            </a:pPr>
            <a:r>
              <a:rPr lang="en-US" sz="3200" dirty="0"/>
              <a:t>Through which channels will your customers want to be reached?</a:t>
            </a:r>
          </a:p>
          <a:p>
            <a:pPr marL="285750" indent="-285750">
              <a:lnSpc>
                <a:spcPct val="200000"/>
              </a:lnSpc>
              <a:buFont typeface="Arial" panose="020B0604020202020204" pitchFamily="34" charset="0"/>
              <a:buChar char="•"/>
            </a:pPr>
            <a:r>
              <a:rPr lang="en-US" sz="3200" dirty="0"/>
              <a:t>Who will be your strategic logistic partners?</a:t>
            </a:r>
          </a:p>
          <a:p>
            <a:pPr marL="285750" indent="-285750">
              <a:lnSpc>
                <a:spcPct val="200000"/>
              </a:lnSpc>
              <a:buFont typeface="Arial" panose="020B0604020202020204" pitchFamily="34" charset="0"/>
              <a:buChar char="•"/>
            </a:pPr>
            <a:r>
              <a:rPr lang="en-US" sz="3200" dirty="0" smtClean="0"/>
              <a:t>….</a:t>
            </a:r>
          </a:p>
          <a:p>
            <a:pPr marL="285750" indent="-285750">
              <a:lnSpc>
                <a:spcPct val="200000"/>
              </a:lnSpc>
              <a:buFont typeface="Arial" panose="020B0604020202020204" pitchFamily="34" charset="0"/>
              <a:buChar char="•"/>
            </a:pPr>
            <a:endParaRPr lang="en-US" sz="3200" dirty="0"/>
          </a:p>
        </p:txBody>
      </p:sp>
    </p:spTree>
    <p:extLst>
      <p:ext uri="{BB962C8B-B14F-4D97-AF65-F5344CB8AC3E}">
        <p14:creationId xmlns:p14="http://schemas.microsoft.com/office/powerpoint/2010/main" val="422624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20</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Cost Structure</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688534" y="0"/>
            <a:ext cx="4827938" cy="4913184"/>
          </a:xfrm>
          <a:prstGeom prst="rect">
            <a:avLst/>
          </a:prstGeom>
        </p:spPr>
      </p:pic>
      <p:sp>
        <p:nvSpPr>
          <p:cNvPr id="9" name="Textfeld 8"/>
          <p:cNvSpPr txBox="1"/>
          <p:nvPr/>
        </p:nvSpPr>
        <p:spPr>
          <a:xfrm rot="39469">
            <a:off x="13386898" y="1733317"/>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pic>
        <p:nvPicPr>
          <p:cNvPr id="10" name="Grafik 9"/>
          <p:cNvPicPr>
            <a:picLocks noChangeAspect="1"/>
          </p:cNvPicPr>
          <p:nvPr/>
        </p:nvPicPr>
        <p:blipFill>
          <a:blip r:embed="rId6"/>
          <a:stretch>
            <a:fillRect/>
          </a:stretch>
        </p:blipFill>
        <p:spPr>
          <a:xfrm>
            <a:off x="14492094" y="4066613"/>
            <a:ext cx="4138656" cy="2152101"/>
          </a:xfrm>
          <a:prstGeom prst="rect">
            <a:avLst/>
          </a:prstGeom>
        </p:spPr>
      </p:pic>
      <p:pic>
        <p:nvPicPr>
          <p:cNvPr id="11"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13" name="Textfeld 12"/>
          <p:cNvSpPr txBox="1"/>
          <p:nvPr/>
        </p:nvSpPr>
        <p:spPr>
          <a:xfrm>
            <a:off x="527948" y="1889152"/>
            <a:ext cx="13268139" cy="797141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What are the major cost drivers?</a:t>
            </a:r>
          </a:p>
          <a:p>
            <a:pPr marL="285750" indent="-285750">
              <a:lnSpc>
                <a:spcPct val="200000"/>
              </a:lnSpc>
              <a:buFont typeface="Arial" panose="020B0604020202020204" pitchFamily="34" charset="0"/>
              <a:buChar char="•"/>
            </a:pPr>
            <a:r>
              <a:rPr lang="en-US" sz="3200" dirty="0" smtClean="0"/>
              <a:t>What your major value-drivers?</a:t>
            </a:r>
          </a:p>
          <a:p>
            <a:pPr marL="285750" indent="-285750">
              <a:lnSpc>
                <a:spcPct val="200000"/>
              </a:lnSpc>
              <a:buFont typeface="Arial" panose="020B0604020202020204" pitchFamily="34" charset="0"/>
              <a:buChar char="•"/>
            </a:pPr>
            <a:r>
              <a:rPr lang="en-US" sz="3200" dirty="0" smtClean="0"/>
              <a:t>Cost structures can have the following characteristics:</a:t>
            </a:r>
          </a:p>
          <a:p>
            <a:pPr marL="914400" lvl="1" indent="-457200">
              <a:lnSpc>
                <a:spcPct val="200000"/>
              </a:lnSpc>
              <a:buFont typeface="Symbol" panose="05050102010706020507" pitchFamily="18" charset="2"/>
              <a:buChar char="-"/>
            </a:pPr>
            <a:r>
              <a:rPr lang="en-US" sz="3200" dirty="0" smtClean="0"/>
              <a:t>Fixed costs</a:t>
            </a:r>
          </a:p>
          <a:p>
            <a:pPr marL="914400" lvl="1" indent="-457200">
              <a:lnSpc>
                <a:spcPct val="200000"/>
              </a:lnSpc>
              <a:buFont typeface="Symbol" panose="05050102010706020507" pitchFamily="18" charset="2"/>
              <a:buChar char="-"/>
            </a:pPr>
            <a:r>
              <a:rPr lang="en-US" sz="3200" dirty="0" smtClean="0"/>
              <a:t>Variable costs</a:t>
            </a:r>
          </a:p>
          <a:p>
            <a:pPr marL="914400" lvl="1" indent="-457200">
              <a:lnSpc>
                <a:spcPct val="200000"/>
              </a:lnSpc>
              <a:buFont typeface="Symbol" panose="05050102010706020507" pitchFamily="18" charset="2"/>
              <a:buChar char="-"/>
            </a:pPr>
            <a:r>
              <a:rPr lang="en-US" sz="3200" dirty="0" smtClean="0"/>
              <a:t>Economies of scale</a:t>
            </a:r>
          </a:p>
          <a:p>
            <a:pPr marL="914400" lvl="1" indent="-457200">
              <a:lnSpc>
                <a:spcPct val="200000"/>
              </a:lnSpc>
              <a:buFont typeface="Symbol" panose="05050102010706020507" pitchFamily="18" charset="2"/>
              <a:buChar char="-"/>
            </a:pPr>
            <a:r>
              <a:rPr lang="en-US" sz="3200" dirty="0" smtClean="0"/>
              <a:t>Economies of Scope</a:t>
            </a:r>
          </a:p>
          <a:p>
            <a:pPr marL="285750" indent="-285750">
              <a:lnSpc>
                <a:spcPct val="200000"/>
              </a:lnSpc>
              <a:buFont typeface="Arial" panose="020B0604020202020204" pitchFamily="34" charset="0"/>
              <a:buChar char="•"/>
            </a:pPr>
            <a:endParaRPr lang="en-US" sz="3200" dirty="0" smtClean="0"/>
          </a:p>
        </p:txBody>
      </p:sp>
    </p:spTree>
    <p:extLst>
      <p:ext uri="{BB962C8B-B14F-4D97-AF65-F5344CB8AC3E}">
        <p14:creationId xmlns:p14="http://schemas.microsoft.com/office/powerpoint/2010/main" val="239928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21</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Revenue Streams</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688534" y="0"/>
            <a:ext cx="4827938" cy="4913184"/>
          </a:xfrm>
          <a:prstGeom prst="rect">
            <a:avLst/>
          </a:prstGeom>
        </p:spPr>
      </p:pic>
      <p:sp>
        <p:nvSpPr>
          <p:cNvPr id="9" name="Textfeld 8"/>
          <p:cNvSpPr txBox="1"/>
          <p:nvPr/>
        </p:nvSpPr>
        <p:spPr>
          <a:xfrm rot="39469">
            <a:off x="13386898" y="1733317"/>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pic>
        <p:nvPicPr>
          <p:cNvPr id="10" name="Grafik 9"/>
          <p:cNvPicPr>
            <a:picLocks noChangeAspect="1"/>
          </p:cNvPicPr>
          <p:nvPr/>
        </p:nvPicPr>
        <p:blipFill>
          <a:blip r:embed="rId6"/>
          <a:stretch>
            <a:fillRect/>
          </a:stretch>
        </p:blipFill>
        <p:spPr>
          <a:xfrm>
            <a:off x="14492094" y="4066613"/>
            <a:ext cx="4138656" cy="2152101"/>
          </a:xfrm>
          <a:prstGeom prst="rect">
            <a:avLst/>
          </a:prstGeom>
        </p:spPr>
      </p:pic>
      <p:pic>
        <p:nvPicPr>
          <p:cNvPr id="11"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13" name="Textfeld 12"/>
          <p:cNvSpPr txBox="1"/>
          <p:nvPr/>
        </p:nvSpPr>
        <p:spPr>
          <a:xfrm>
            <a:off x="534696" y="1919391"/>
            <a:ext cx="13268139" cy="600164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For what value are your customers willing to pay?</a:t>
            </a:r>
          </a:p>
          <a:p>
            <a:pPr marL="285750" indent="-285750">
              <a:lnSpc>
                <a:spcPct val="200000"/>
              </a:lnSpc>
              <a:buFont typeface="Arial" panose="020B0604020202020204" pitchFamily="34" charset="0"/>
              <a:buChar char="•"/>
            </a:pPr>
            <a:r>
              <a:rPr lang="en-US" sz="3200" dirty="0" smtClean="0"/>
              <a:t>What are the sources of revenue?</a:t>
            </a:r>
          </a:p>
          <a:p>
            <a:pPr marL="285750" indent="-285750">
              <a:lnSpc>
                <a:spcPct val="200000"/>
              </a:lnSpc>
              <a:buFont typeface="Arial" panose="020B0604020202020204" pitchFamily="34" charset="0"/>
              <a:buChar char="•"/>
            </a:pPr>
            <a:r>
              <a:rPr lang="en-US" sz="3200" dirty="0" smtClean="0"/>
              <a:t>What and how will the customers pay?</a:t>
            </a:r>
          </a:p>
          <a:p>
            <a:pPr marL="285750" indent="-285750">
              <a:lnSpc>
                <a:spcPct val="200000"/>
              </a:lnSpc>
              <a:buFont typeface="Arial" panose="020B0604020202020204" pitchFamily="34" charset="0"/>
              <a:buChar char="•"/>
            </a:pPr>
            <a:r>
              <a:rPr lang="en-US" sz="3200" dirty="0" smtClean="0"/>
              <a:t>Will you offer a donor package?</a:t>
            </a:r>
          </a:p>
          <a:p>
            <a:pPr marL="285750" indent="-285750">
              <a:lnSpc>
                <a:spcPct val="200000"/>
              </a:lnSpc>
              <a:buFont typeface="Arial" panose="020B0604020202020204" pitchFamily="34" charset="0"/>
              <a:buChar char="•"/>
            </a:pPr>
            <a:r>
              <a:rPr lang="en-US" sz="3200" dirty="0" smtClean="0"/>
              <a:t>….</a:t>
            </a:r>
          </a:p>
          <a:p>
            <a:pPr marL="285750" indent="-285750">
              <a:lnSpc>
                <a:spcPct val="200000"/>
              </a:lnSpc>
              <a:buFont typeface="Arial" panose="020B0604020202020204" pitchFamily="34" charset="0"/>
              <a:buChar char="•"/>
            </a:pPr>
            <a:endParaRPr lang="en-US" sz="3200" dirty="0"/>
          </a:p>
        </p:txBody>
      </p:sp>
    </p:spTree>
    <p:extLst>
      <p:ext uri="{BB962C8B-B14F-4D97-AF65-F5344CB8AC3E}">
        <p14:creationId xmlns:p14="http://schemas.microsoft.com/office/powerpoint/2010/main" val="125356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22</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Competitors</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2688534" y="0"/>
            <a:ext cx="4827938" cy="4913184"/>
          </a:xfrm>
          <a:prstGeom prst="rect">
            <a:avLst/>
          </a:prstGeom>
        </p:spPr>
      </p:pic>
      <p:sp>
        <p:nvSpPr>
          <p:cNvPr id="9" name="Textfeld 8"/>
          <p:cNvSpPr txBox="1"/>
          <p:nvPr/>
        </p:nvSpPr>
        <p:spPr>
          <a:xfrm rot="39469">
            <a:off x="13386898" y="1733317"/>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pic>
        <p:nvPicPr>
          <p:cNvPr id="10" name="Grafik 9"/>
          <p:cNvPicPr>
            <a:picLocks noChangeAspect="1"/>
          </p:cNvPicPr>
          <p:nvPr/>
        </p:nvPicPr>
        <p:blipFill>
          <a:blip r:embed="rId6"/>
          <a:stretch>
            <a:fillRect/>
          </a:stretch>
        </p:blipFill>
        <p:spPr>
          <a:xfrm>
            <a:off x="14492094" y="4066613"/>
            <a:ext cx="4138656" cy="2152101"/>
          </a:xfrm>
          <a:prstGeom prst="rect">
            <a:avLst/>
          </a:prstGeom>
        </p:spPr>
      </p:pic>
      <p:pic>
        <p:nvPicPr>
          <p:cNvPr id="11"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13" name="Textfeld 12"/>
          <p:cNvSpPr txBox="1"/>
          <p:nvPr/>
        </p:nvSpPr>
        <p:spPr>
          <a:xfrm>
            <a:off x="534696" y="1919391"/>
            <a:ext cx="13268139" cy="600164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a:t>Who are your direct competitors?</a:t>
            </a:r>
          </a:p>
          <a:p>
            <a:pPr marL="285750" indent="-285750">
              <a:lnSpc>
                <a:spcPct val="200000"/>
              </a:lnSpc>
              <a:buFont typeface="Arial" panose="020B0604020202020204" pitchFamily="34" charset="0"/>
              <a:buChar char="•"/>
            </a:pPr>
            <a:r>
              <a:rPr lang="en-US" sz="3200" dirty="0"/>
              <a:t>Who are your indirect competitors?</a:t>
            </a:r>
          </a:p>
          <a:p>
            <a:pPr marL="285750" indent="-285750">
              <a:lnSpc>
                <a:spcPct val="200000"/>
              </a:lnSpc>
              <a:buFont typeface="Arial" panose="020B0604020202020204" pitchFamily="34" charset="0"/>
              <a:buChar char="•"/>
            </a:pPr>
            <a:r>
              <a:rPr lang="en-US" sz="3200" dirty="0"/>
              <a:t>How your competitors fulfill customer needs?</a:t>
            </a:r>
          </a:p>
          <a:p>
            <a:pPr marL="285750" indent="-285750">
              <a:lnSpc>
                <a:spcPct val="200000"/>
              </a:lnSpc>
              <a:buFont typeface="Arial" panose="020B0604020202020204" pitchFamily="34" charset="0"/>
              <a:buChar char="•"/>
            </a:pPr>
            <a:r>
              <a:rPr lang="en-US" sz="3200" dirty="0"/>
              <a:t>What is your USP (unique selling proposition)?</a:t>
            </a:r>
          </a:p>
          <a:p>
            <a:pPr marL="285750" indent="-285750">
              <a:lnSpc>
                <a:spcPct val="200000"/>
              </a:lnSpc>
              <a:buFont typeface="Arial" panose="020B0604020202020204" pitchFamily="34" charset="0"/>
              <a:buChar char="•"/>
            </a:pPr>
            <a:r>
              <a:rPr lang="en-US" sz="3200" dirty="0" smtClean="0"/>
              <a:t>….</a:t>
            </a:r>
          </a:p>
          <a:p>
            <a:pPr marL="285750" indent="-285750">
              <a:lnSpc>
                <a:spcPct val="200000"/>
              </a:lnSpc>
              <a:buFont typeface="Arial" panose="020B0604020202020204" pitchFamily="34" charset="0"/>
              <a:buChar char="•"/>
            </a:pPr>
            <a:endParaRPr lang="en-US" sz="3200" dirty="0"/>
          </a:p>
        </p:txBody>
      </p:sp>
    </p:spTree>
    <p:extLst>
      <p:ext uri="{BB962C8B-B14F-4D97-AF65-F5344CB8AC3E}">
        <p14:creationId xmlns:p14="http://schemas.microsoft.com/office/powerpoint/2010/main" val="169523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23</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Core Activities</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11911643" y="-190500"/>
            <a:ext cx="5486399" cy="4269334"/>
          </a:xfrm>
          <a:prstGeom prst="rect">
            <a:avLst/>
          </a:prstGeom>
        </p:spPr>
      </p:pic>
      <p:sp>
        <p:nvSpPr>
          <p:cNvPr id="9" name="Textfeld 8"/>
          <p:cNvSpPr txBox="1"/>
          <p:nvPr/>
        </p:nvSpPr>
        <p:spPr>
          <a:xfrm rot="39469">
            <a:off x="12710024" y="1220891"/>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sp>
        <p:nvSpPr>
          <p:cNvPr id="10" name="Textfeld 9"/>
          <p:cNvSpPr txBox="1"/>
          <p:nvPr/>
        </p:nvSpPr>
        <p:spPr>
          <a:xfrm>
            <a:off x="534696" y="1919391"/>
            <a:ext cx="13268139" cy="600164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What core activities do our value proposition require?</a:t>
            </a:r>
          </a:p>
          <a:p>
            <a:pPr marL="285750" indent="-285750">
              <a:lnSpc>
                <a:spcPct val="200000"/>
              </a:lnSpc>
              <a:buFont typeface="Arial" panose="020B0604020202020204" pitchFamily="34" charset="0"/>
              <a:buChar char="•"/>
            </a:pPr>
            <a:r>
              <a:rPr lang="en-US" sz="3200" dirty="0" smtClean="0"/>
              <a:t>What core activities are for your beneficiaries?</a:t>
            </a:r>
            <a:endParaRPr lang="en-US" sz="3200" dirty="0"/>
          </a:p>
          <a:p>
            <a:pPr marL="285750" indent="-285750">
              <a:lnSpc>
                <a:spcPct val="200000"/>
              </a:lnSpc>
              <a:buFont typeface="Arial" panose="020B0604020202020204" pitchFamily="34" charset="0"/>
              <a:buChar char="•"/>
            </a:pPr>
            <a:r>
              <a:rPr lang="en-US" sz="3200" dirty="0" smtClean="0"/>
              <a:t>What core activities do we need to maintain successfully customer relationships?</a:t>
            </a:r>
          </a:p>
          <a:p>
            <a:pPr marL="285750" indent="-285750">
              <a:lnSpc>
                <a:spcPct val="200000"/>
              </a:lnSpc>
              <a:buFont typeface="Arial" panose="020B0604020202020204" pitchFamily="34" charset="0"/>
              <a:buChar char="•"/>
            </a:pPr>
            <a:r>
              <a:rPr lang="en-US" sz="3200" dirty="0"/>
              <a:t>What core activities do we need </a:t>
            </a:r>
            <a:r>
              <a:rPr lang="en-US" sz="3200" dirty="0" smtClean="0"/>
              <a:t>for our revenue streams?</a:t>
            </a:r>
            <a:endParaRPr lang="en-US" sz="3200" dirty="0"/>
          </a:p>
          <a:p>
            <a:pPr marL="285750" indent="-285750">
              <a:lnSpc>
                <a:spcPct val="200000"/>
              </a:lnSpc>
              <a:buFont typeface="Arial" panose="020B0604020202020204" pitchFamily="34" charset="0"/>
              <a:buChar char="•"/>
            </a:pPr>
            <a:endParaRPr lang="en-US" sz="3200" dirty="0" smtClean="0"/>
          </a:p>
        </p:txBody>
      </p:sp>
      <p:pic>
        <p:nvPicPr>
          <p:cNvPr id="11" name="Grafik 10"/>
          <p:cNvPicPr>
            <a:picLocks noChangeAspect="1"/>
          </p:cNvPicPr>
          <p:nvPr/>
        </p:nvPicPr>
        <p:blipFill>
          <a:blip r:embed="rId6"/>
          <a:stretch>
            <a:fillRect/>
          </a:stretch>
        </p:blipFill>
        <p:spPr>
          <a:xfrm>
            <a:off x="14492094" y="3981494"/>
            <a:ext cx="4138656" cy="2152101"/>
          </a:xfrm>
          <a:prstGeom prst="rect">
            <a:avLst/>
          </a:prstGeom>
        </p:spPr>
      </p:pic>
      <p:pic>
        <p:nvPicPr>
          <p:cNvPr id="14"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22529"/>
            <a:ext cx="4144558" cy="1983043"/>
          </a:xfrm>
          <a:prstGeom prst="rect">
            <a:avLst/>
          </a:prstGeom>
          <a:noFill/>
          <a:ln>
            <a:noFill/>
          </a:ln>
        </p:spPr>
      </p:pic>
    </p:spTree>
    <p:extLst>
      <p:ext uri="{BB962C8B-B14F-4D97-AF65-F5344CB8AC3E}">
        <p14:creationId xmlns:p14="http://schemas.microsoft.com/office/powerpoint/2010/main" val="252580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24</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Beneficiaries Potential Input</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11911643" y="-190500"/>
            <a:ext cx="5486399" cy="4269334"/>
          </a:xfrm>
          <a:prstGeom prst="rect">
            <a:avLst/>
          </a:prstGeom>
        </p:spPr>
      </p:pic>
      <p:sp>
        <p:nvSpPr>
          <p:cNvPr id="9" name="Textfeld 8"/>
          <p:cNvSpPr txBox="1"/>
          <p:nvPr/>
        </p:nvSpPr>
        <p:spPr>
          <a:xfrm rot="39469">
            <a:off x="12710024" y="1220891"/>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sp>
        <p:nvSpPr>
          <p:cNvPr id="5" name="Textfeld 4"/>
          <p:cNvSpPr txBox="1"/>
          <p:nvPr/>
        </p:nvSpPr>
        <p:spPr>
          <a:xfrm>
            <a:off x="688382" y="1919391"/>
            <a:ext cx="13268139" cy="304698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What channels will you use to involve the beneficiaries?</a:t>
            </a:r>
          </a:p>
          <a:p>
            <a:pPr marL="285750" indent="-285750">
              <a:lnSpc>
                <a:spcPct val="200000"/>
              </a:lnSpc>
              <a:buFont typeface="Arial" panose="020B0604020202020204" pitchFamily="34" charset="0"/>
              <a:buChar char="•"/>
            </a:pPr>
            <a:r>
              <a:rPr lang="en-US" sz="3200" dirty="0" smtClean="0"/>
              <a:t>How will you convince them to participate?</a:t>
            </a:r>
          </a:p>
          <a:p>
            <a:pPr marL="285750" indent="-285750">
              <a:lnSpc>
                <a:spcPct val="200000"/>
              </a:lnSpc>
              <a:buFont typeface="Arial" panose="020B0604020202020204" pitchFamily="34" charset="0"/>
              <a:buChar char="•"/>
            </a:pPr>
            <a:r>
              <a:rPr lang="en-US" sz="3200" dirty="0" smtClean="0"/>
              <a:t>What challenges may occur why trying to involve beneficiaries?</a:t>
            </a:r>
            <a:endParaRPr lang="en-US" sz="3200" dirty="0"/>
          </a:p>
        </p:txBody>
      </p:sp>
      <p:pic>
        <p:nvPicPr>
          <p:cNvPr id="11" name="Grafik 10"/>
          <p:cNvPicPr>
            <a:picLocks noChangeAspect="1"/>
          </p:cNvPicPr>
          <p:nvPr/>
        </p:nvPicPr>
        <p:blipFill>
          <a:blip r:embed="rId6"/>
          <a:stretch>
            <a:fillRect/>
          </a:stretch>
        </p:blipFill>
        <p:spPr>
          <a:xfrm>
            <a:off x="14492094" y="3890328"/>
            <a:ext cx="4138656" cy="2152101"/>
          </a:xfrm>
          <a:prstGeom prst="rect">
            <a:avLst/>
          </a:prstGeom>
        </p:spPr>
      </p:pic>
      <p:pic>
        <p:nvPicPr>
          <p:cNvPr id="13" name="Google Shape;519;p32" descr="Obraz zawierający wewnątrz, stół, siedzi, zlew&#10;&#10;Opis wygenerowany automatycznie"/>
          <p:cNvPicPr preferRelativeResize="0"/>
          <p:nvPr/>
        </p:nvPicPr>
        <p:blipFill rotWithShape="1">
          <a:blip r:embed="rId7">
            <a:alphaModFix/>
          </a:blip>
          <a:srcRect r="6179"/>
          <a:stretch/>
        </p:blipFill>
        <p:spPr>
          <a:xfrm>
            <a:off x="14486192" y="6379383"/>
            <a:ext cx="4144558" cy="1983043"/>
          </a:xfrm>
          <a:prstGeom prst="rect">
            <a:avLst/>
          </a:prstGeom>
          <a:noFill/>
          <a:ln>
            <a:noFill/>
          </a:ln>
        </p:spPr>
      </p:pic>
    </p:spTree>
    <p:extLst>
      <p:ext uri="{BB962C8B-B14F-4D97-AF65-F5344CB8AC3E}">
        <p14:creationId xmlns:p14="http://schemas.microsoft.com/office/powerpoint/2010/main" val="375676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25</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Partners</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11911643" y="-190500"/>
            <a:ext cx="5486399" cy="4269334"/>
          </a:xfrm>
          <a:prstGeom prst="rect">
            <a:avLst/>
          </a:prstGeom>
        </p:spPr>
      </p:pic>
      <p:sp>
        <p:nvSpPr>
          <p:cNvPr id="9" name="Textfeld 8"/>
          <p:cNvSpPr txBox="1"/>
          <p:nvPr/>
        </p:nvSpPr>
        <p:spPr>
          <a:xfrm rot="39469">
            <a:off x="12710024" y="1220891"/>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sp>
        <p:nvSpPr>
          <p:cNvPr id="10" name="Textfeld 9"/>
          <p:cNvSpPr txBox="1"/>
          <p:nvPr/>
        </p:nvSpPr>
        <p:spPr>
          <a:xfrm>
            <a:off x="534696" y="1919391"/>
            <a:ext cx="13268139" cy="600164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a:t>What social partners do you want to cooperate with?</a:t>
            </a:r>
          </a:p>
          <a:p>
            <a:pPr marL="285750" indent="-285750">
              <a:lnSpc>
                <a:spcPct val="200000"/>
              </a:lnSpc>
              <a:buFont typeface="Arial" panose="020B0604020202020204" pitchFamily="34" charset="0"/>
              <a:buChar char="•"/>
            </a:pPr>
            <a:r>
              <a:rPr lang="en-US" sz="3200" dirty="0"/>
              <a:t>What business partners will you need?</a:t>
            </a:r>
          </a:p>
          <a:p>
            <a:pPr marL="285750" indent="-285750">
              <a:lnSpc>
                <a:spcPct val="200000"/>
              </a:lnSpc>
              <a:buFont typeface="Arial" panose="020B0604020202020204" pitchFamily="34" charset="0"/>
              <a:buChar char="•"/>
            </a:pPr>
            <a:r>
              <a:rPr lang="en-US" sz="3200" dirty="0"/>
              <a:t>What institutional partners will you involve?</a:t>
            </a:r>
          </a:p>
          <a:p>
            <a:pPr marL="285750" indent="-285750">
              <a:lnSpc>
                <a:spcPct val="200000"/>
              </a:lnSpc>
              <a:buFont typeface="Arial" panose="020B0604020202020204" pitchFamily="34" charset="0"/>
              <a:buChar char="•"/>
            </a:pPr>
            <a:r>
              <a:rPr lang="en-US" sz="3200" dirty="0"/>
              <a:t>What know-how will they give you?</a:t>
            </a:r>
          </a:p>
          <a:p>
            <a:pPr marL="285750" indent="-285750">
              <a:lnSpc>
                <a:spcPct val="200000"/>
              </a:lnSpc>
              <a:buFont typeface="Arial" panose="020B0604020202020204" pitchFamily="34" charset="0"/>
              <a:buChar char="•"/>
            </a:pPr>
            <a:r>
              <a:rPr lang="en-US" sz="3200" dirty="0"/>
              <a:t>How will you build relationships with your partners</a:t>
            </a:r>
            <a:r>
              <a:rPr lang="en-US" sz="3200" dirty="0" smtClean="0"/>
              <a:t>?</a:t>
            </a:r>
          </a:p>
          <a:p>
            <a:pPr marL="285750" indent="-285750">
              <a:lnSpc>
                <a:spcPct val="200000"/>
              </a:lnSpc>
              <a:buFont typeface="Arial" panose="020B0604020202020204" pitchFamily="34" charset="0"/>
              <a:buChar char="•"/>
            </a:pPr>
            <a:r>
              <a:rPr lang="en-US" sz="3200" dirty="0" smtClean="0"/>
              <a:t>….</a:t>
            </a:r>
            <a:endParaRPr lang="en-US" sz="3200" dirty="0"/>
          </a:p>
        </p:txBody>
      </p:sp>
      <p:pic>
        <p:nvPicPr>
          <p:cNvPr id="11" name="Grafik 10"/>
          <p:cNvPicPr>
            <a:picLocks noChangeAspect="1"/>
          </p:cNvPicPr>
          <p:nvPr/>
        </p:nvPicPr>
        <p:blipFill>
          <a:blip r:embed="rId6"/>
          <a:stretch>
            <a:fillRect/>
          </a:stretch>
        </p:blipFill>
        <p:spPr>
          <a:xfrm>
            <a:off x="14492094" y="4066613"/>
            <a:ext cx="4138656" cy="2152101"/>
          </a:xfrm>
          <a:prstGeom prst="rect">
            <a:avLst/>
          </a:prstGeom>
        </p:spPr>
      </p:pic>
      <p:pic>
        <p:nvPicPr>
          <p:cNvPr id="13"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Tree>
    <p:extLst>
      <p:ext uri="{BB962C8B-B14F-4D97-AF65-F5344CB8AC3E}">
        <p14:creationId xmlns:p14="http://schemas.microsoft.com/office/powerpoint/2010/main" val="195900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351622" y="-590550"/>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26</a:t>
            </a:fld>
            <a:endParaRPr lang="en-US"/>
          </a:p>
        </p:txBody>
      </p:sp>
      <p:sp>
        <p:nvSpPr>
          <p:cNvPr id="12" name="TextBox 5"/>
          <p:cNvSpPr txBox="1"/>
          <p:nvPr/>
        </p:nvSpPr>
        <p:spPr>
          <a:xfrm>
            <a:off x="845484" y="471577"/>
            <a:ext cx="15811500" cy="1176091"/>
          </a:xfrm>
          <a:prstGeom prst="rect">
            <a:avLst/>
          </a:prstGeom>
        </p:spPr>
        <p:txBody>
          <a:bodyPr wrap="square" lIns="0" tIns="0" rIns="0" bIns="0" rtlCol="0" anchor="t">
            <a:spAutoFit/>
          </a:bodyPr>
          <a:lstStyle/>
          <a:p>
            <a:pPr>
              <a:lnSpc>
                <a:spcPts val="9680"/>
              </a:lnSpc>
            </a:pPr>
            <a:r>
              <a:rPr lang="en-US" sz="7200" dirty="0" smtClean="0">
                <a:solidFill>
                  <a:srgbClr val="342D29"/>
                </a:solidFill>
                <a:latin typeface="Assistant Bold" panose="020B0604020202020204" charset="-79"/>
                <a:cs typeface="Assistant Bold" panose="020B0604020202020204" charset="-79"/>
              </a:rPr>
              <a:t>Resources</a:t>
            </a:r>
            <a:endParaRPr lang="en-US" sz="7200" dirty="0">
              <a:solidFill>
                <a:srgbClr val="342D29"/>
              </a:solidFill>
              <a:latin typeface="Assistant Bold" panose="020B0604020202020204" charset="-79"/>
              <a:cs typeface="Assistant Bold" panose="020B0604020202020204" charset="-79"/>
            </a:endParaRPr>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11911643" y="-190500"/>
            <a:ext cx="5486399" cy="4269334"/>
          </a:xfrm>
          <a:prstGeom prst="rect">
            <a:avLst/>
          </a:prstGeom>
        </p:spPr>
      </p:pic>
      <p:sp>
        <p:nvSpPr>
          <p:cNvPr id="9" name="Textfeld 8"/>
          <p:cNvSpPr txBox="1"/>
          <p:nvPr/>
        </p:nvSpPr>
        <p:spPr>
          <a:xfrm rot="39469">
            <a:off x="12710024" y="1220891"/>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sp>
        <p:nvSpPr>
          <p:cNvPr id="10" name="Textfeld 9"/>
          <p:cNvSpPr txBox="1"/>
          <p:nvPr/>
        </p:nvSpPr>
        <p:spPr>
          <a:xfrm>
            <a:off x="534696" y="1919391"/>
            <a:ext cx="13268139" cy="501675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3200" dirty="0" smtClean="0"/>
              <a:t>What human resources do we need for our value proposition?</a:t>
            </a:r>
          </a:p>
          <a:p>
            <a:pPr marL="285750" indent="-285750">
              <a:lnSpc>
                <a:spcPct val="200000"/>
              </a:lnSpc>
              <a:buFont typeface="Arial" panose="020B0604020202020204" pitchFamily="34" charset="0"/>
              <a:buChar char="•"/>
            </a:pPr>
            <a:r>
              <a:rPr lang="en-US" sz="3200" dirty="0" smtClean="0"/>
              <a:t>What material resources do you need for our value proposition?</a:t>
            </a:r>
          </a:p>
          <a:p>
            <a:pPr marL="285750" indent="-285750">
              <a:lnSpc>
                <a:spcPct val="200000"/>
              </a:lnSpc>
              <a:buFont typeface="Arial" panose="020B0604020202020204" pitchFamily="34" charset="0"/>
              <a:buChar char="•"/>
            </a:pPr>
            <a:r>
              <a:rPr lang="en-US" sz="3200" dirty="0" smtClean="0"/>
              <a:t>What financial resources will you need for our value propositions?</a:t>
            </a:r>
          </a:p>
          <a:p>
            <a:pPr marL="285750" indent="-285750">
              <a:lnSpc>
                <a:spcPct val="200000"/>
              </a:lnSpc>
              <a:buFont typeface="Arial" panose="020B0604020202020204" pitchFamily="34" charset="0"/>
              <a:buChar char="•"/>
            </a:pPr>
            <a:r>
              <a:rPr lang="en-US" sz="3200" dirty="0" smtClean="0"/>
              <a:t>Which know-how will you need?</a:t>
            </a:r>
          </a:p>
          <a:p>
            <a:pPr marL="285750" indent="-285750">
              <a:lnSpc>
                <a:spcPct val="200000"/>
              </a:lnSpc>
              <a:buFont typeface="Arial" panose="020B0604020202020204" pitchFamily="34" charset="0"/>
              <a:buChar char="•"/>
            </a:pPr>
            <a:r>
              <a:rPr lang="en-US" sz="3200" dirty="0" smtClean="0"/>
              <a:t>…</a:t>
            </a:r>
            <a:endParaRPr lang="en-US" sz="3200" dirty="0"/>
          </a:p>
        </p:txBody>
      </p:sp>
      <p:pic>
        <p:nvPicPr>
          <p:cNvPr id="11" name="Grafik 10"/>
          <p:cNvPicPr>
            <a:picLocks noChangeAspect="1"/>
          </p:cNvPicPr>
          <p:nvPr/>
        </p:nvPicPr>
        <p:blipFill>
          <a:blip r:embed="rId6"/>
          <a:stretch>
            <a:fillRect/>
          </a:stretch>
        </p:blipFill>
        <p:spPr>
          <a:xfrm>
            <a:off x="14492094" y="4066613"/>
            <a:ext cx="4138656" cy="2152101"/>
          </a:xfrm>
          <a:prstGeom prst="rect">
            <a:avLst/>
          </a:prstGeom>
        </p:spPr>
      </p:pic>
      <p:pic>
        <p:nvPicPr>
          <p:cNvPr id="13"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Tree>
    <p:extLst>
      <p:ext uri="{BB962C8B-B14F-4D97-AF65-F5344CB8AC3E}">
        <p14:creationId xmlns:p14="http://schemas.microsoft.com/office/powerpoint/2010/main" val="193865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66578" y="-363285"/>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27</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Social Business Canvas</a:t>
            </a:r>
            <a:endParaRPr lang="de-AT" dirty="0"/>
          </a:p>
        </p:txBody>
      </p:sp>
      <p:sp>
        <p:nvSpPr>
          <p:cNvPr id="23" name="Rechteck 22"/>
          <p:cNvSpPr/>
          <p:nvPr/>
        </p:nvSpPr>
        <p:spPr>
          <a:xfrm>
            <a:off x="278653" y="1783529"/>
            <a:ext cx="14187925"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elle 5"/>
          <p:cNvGraphicFramePr>
            <a:graphicFrameLocks noGrp="1"/>
          </p:cNvGraphicFramePr>
          <p:nvPr>
            <p:extLst>
              <p:ext uri="{D42A27DB-BD31-4B8C-83A1-F6EECF244321}">
                <p14:modId xmlns:p14="http://schemas.microsoft.com/office/powerpoint/2010/main" val="1004783010"/>
              </p:ext>
            </p:extLst>
          </p:nvPr>
        </p:nvGraphicFramePr>
        <p:xfrm>
          <a:off x="433334" y="1898837"/>
          <a:ext cx="13935159" cy="6760429"/>
        </p:xfrm>
        <a:graphic>
          <a:graphicData uri="http://schemas.openxmlformats.org/drawingml/2006/table">
            <a:tbl>
              <a:tblPr firstRow="1" bandRow="1">
                <a:tableStyleId>{3C2FFA5D-87B4-456A-9821-1D502468CF0F}</a:tableStyleId>
              </a:tblPr>
              <a:tblGrid>
                <a:gridCol w="2894113">
                  <a:extLst>
                    <a:ext uri="{9D8B030D-6E8A-4147-A177-3AD203B41FA5}">
                      <a16:colId xmlns:a16="http://schemas.microsoft.com/office/drawing/2014/main" val="1299375779"/>
                    </a:ext>
                  </a:extLst>
                </a:gridCol>
                <a:gridCol w="3003762">
                  <a:extLst>
                    <a:ext uri="{9D8B030D-6E8A-4147-A177-3AD203B41FA5}">
                      <a16:colId xmlns:a16="http://schemas.microsoft.com/office/drawing/2014/main" val="3400536580"/>
                    </a:ext>
                  </a:extLst>
                </a:gridCol>
                <a:gridCol w="1337407">
                  <a:extLst>
                    <a:ext uri="{9D8B030D-6E8A-4147-A177-3AD203B41FA5}">
                      <a16:colId xmlns:a16="http://schemas.microsoft.com/office/drawing/2014/main" val="2774539066"/>
                    </a:ext>
                  </a:extLst>
                </a:gridCol>
                <a:gridCol w="1447056">
                  <a:extLst>
                    <a:ext uri="{9D8B030D-6E8A-4147-A177-3AD203B41FA5}">
                      <a16:colId xmlns:a16="http://schemas.microsoft.com/office/drawing/2014/main" val="4157807386"/>
                    </a:ext>
                  </a:extLst>
                </a:gridCol>
                <a:gridCol w="2358708">
                  <a:extLst>
                    <a:ext uri="{9D8B030D-6E8A-4147-A177-3AD203B41FA5}">
                      <a16:colId xmlns:a16="http://schemas.microsoft.com/office/drawing/2014/main" val="2882482274"/>
                    </a:ext>
                  </a:extLst>
                </a:gridCol>
                <a:gridCol w="2894113">
                  <a:extLst>
                    <a:ext uri="{9D8B030D-6E8A-4147-A177-3AD203B41FA5}">
                      <a16:colId xmlns:a16="http://schemas.microsoft.com/office/drawing/2014/main" val="507460476"/>
                    </a:ext>
                  </a:extLst>
                </a:gridCol>
              </a:tblGrid>
              <a:tr h="433924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Marketing</a:t>
                      </a:r>
                      <a:r>
                        <a:rPr lang="en-US" sz="3200" baseline="0" dirty="0" smtClean="0">
                          <a:solidFill>
                            <a:schemeClr val="tx1"/>
                          </a:solidFill>
                        </a:rPr>
                        <a:t> &amp; Communication</a:t>
                      </a:r>
                      <a:endParaRPr lang="en-US" sz="3200" dirty="0" smtClean="0">
                        <a:solidFill>
                          <a:schemeClr val="tx1"/>
                        </a:solidFill>
                      </a:endParaRPr>
                    </a:p>
                    <a:p>
                      <a:endParaRPr lang="en-US" sz="3200" dirty="0" smtClean="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Distribution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smtClean="0">
                        <a:solidFill>
                          <a:schemeClr val="tx1"/>
                        </a:solidFill>
                      </a:endParaRP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Product</a:t>
                      </a:r>
                      <a:r>
                        <a:rPr lang="en-US" sz="3200" baseline="0" dirty="0" smtClean="0">
                          <a:solidFill>
                            <a:schemeClr val="tx1"/>
                          </a:solidFill>
                        </a:rPr>
                        <a:t>/Service and its Value Proposition</a:t>
                      </a: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a:txBody>
                    <a:bodyPr/>
                    <a:lstStyle/>
                    <a:p>
                      <a:r>
                        <a:rPr lang="en-US" sz="3200" dirty="0" smtClean="0">
                          <a:solidFill>
                            <a:schemeClr val="tx1"/>
                          </a:solidFill>
                        </a:rPr>
                        <a:t>Competitors</a:t>
                      </a: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smtClean="0">
                          <a:solidFill>
                            <a:schemeClr val="tx1"/>
                          </a:solidFill>
                        </a:rPr>
                        <a:t>Customer Segments</a:t>
                      </a:r>
                    </a:p>
                    <a:p>
                      <a:endParaRPr lang="en-US" sz="3200" dirty="0">
                        <a:solidFill>
                          <a:schemeClr val="tx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33316084"/>
                  </a:ext>
                </a:extLst>
              </a:tr>
              <a:tr h="2421188">
                <a:tc gridSpan="3">
                  <a:txBody>
                    <a:bodyPr/>
                    <a:lstStyle/>
                    <a:p>
                      <a:r>
                        <a:rPr lang="en-US" sz="3200" b="1" dirty="0" smtClean="0">
                          <a:solidFill>
                            <a:schemeClr val="tx1"/>
                          </a:solidFill>
                        </a:rPr>
                        <a:t>Cost Structure</a:t>
                      </a:r>
                      <a:endParaRPr lang="en-US" sz="3200" b="1"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tc gridSpan="3">
                  <a:txBody>
                    <a:bodyPr/>
                    <a:lstStyle/>
                    <a:p>
                      <a:r>
                        <a:rPr lang="en-US" sz="3200" b="1" dirty="0" smtClean="0">
                          <a:solidFill>
                            <a:schemeClr val="tx1"/>
                          </a:solidFill>
                        </a:rPr>
                        <a:t>Revenue Streams</a:t>
                      </a:r>
                      <a:endParaRPr lang="en-US" sz="3200" b="1"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879548057"/>
                  </a:ext>
                </a:extLst>
              </a:tr>
            </a:tbl>
          </a:graphicData>
        </a:graphic>
      </p:graphicFrame>
      <p:pic>
        <p:nvPicPr>
          <p:cNvPr id="16" name="Grafik 15"/>
          <p:cNvPicPr>
            <a:picLocks noChangeAspect="1"/>
          </p:cNvPicPr>
          <p:nvPr/>
        </p:nvPicPr>
        <p:blipFill rotWithShape="1">
          <a:blip r:embed="rId4">
            <a:extLst>
              <a:ext uri="{BEBA8EAE-BF5A-486C-A8C5-ECC9F3942E4B}">
                <a14:imgProps xmlns:a14="http://schemas.microsoft.com/office/drawing/2010/main">
                  <a14:imgLayer r:embed="rId5">
                    <a14:imgEffect>
                      <a14:backgroundRemoval t="56389" b="72130" l="68568" r="73203"/>
                    </a14:imgEffect>
                  </a14:imgLayer>
                </a14:imgProps>
              </a:ext>
            </a:extLst>
          </a:blip>
          <a:srcRect l="68409" t="55755" r="26822" b="27037"/>
          <a:stretch/>
        </p:blipFill>
        <p:spPr>
          <a:xfrm>
            <a:off x="13802812" y="-252964"/>
            <a:ext cx="4827938" cy="4913184"/>
          </a:xfrm>
          <a:prstGeom prst="rect">
            <a:avLst/>
          </a:prstGeom>
        </p:spPr>
      </p:pic>
      <p:sp>
        <p:nvSpPr>
          <p:cNvPr id="11" name="Textfeld 10"/>
          <p:cNvSpPr txBox="1"/>
          <p:nvPr/>
        </p:nvSpPr>
        <p:spPr>
          <a:xfrm rot="39469">
            <a:off x="14501176" y="1480353"/>
            <a:ext cx="3272024" cy="1446550"/>
          </a:xfrm>
          <a:prstGeom prst="rect">
            <a:avLst/>
          </a:prstGeom>
          <a:solidFill>
            <a:schemeClr val="bg1"/>
          </a:solidFill>
        </p:spPr>
        <p:txBody>
          <a:bodyPr wrap="square" rtlCol="0">
            <a:spAutoFit/>
          </a:bodyPr>
          <a:lstStyle/>
          <a:p>
            <a:pPr algn="ctr"/>
            <a:r>
              <a:rPr lang="en-US" sz="4400" b="1" dirty="0" smtClean="0">
                <a:solidFill>
                  <a:srgbClr val="008000"/>
                </a:solidFill>
                <a:latin typeface="Bahnschrift" panose="020B0502040204020203" pitchFamily="34" charset="0"/>
              </a:rPr>
              <a:t>Customer Perspective</a:t>
            </a:r>
            <a:endParaRPr lang="en-US" sz="4400" b="1" dirty="0">
              <a:solidFill>
                <a:srgbClr val="008000"/>
              </a:solidFill>
              <a:latin typeface="Bahnschrift" panose="020B0502040204020203" pitchFamily="34" charset="0"/>
            </a:endParaRPr>
          </a:p>
        </p:txBody>
      </p:sp>
      <p:sp>
        <p:nvSpPr>
          <p:cNvPr id="8" name="Textfeld 7"/>
          <p:cNvSpPr txBox="1"/>
          <p:nvPr/>
        </p:nvSpPr>
        <p:spPr>
          <a:xfrm>
            <a:off x="11399699" y="2940196"/>
            <a:ext cx="2911501" cy="3139321"/>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Who are the people who will buy your product / service?</a:t>
            </a:r>
          </a:p>
          <a:p>
            <a:pPr marL="285750" indent="-285750">
              <a:buFont typeface="Arial" panose="020B0604020202020204" pitchFamily="34" charset="0"/>
              <a:buChar char="•"/>
            </a:pPr>
            <a:r>
              <a:rPr lang="en-US" dirty="0"/>
              <a:t>(Age, living in a city/village, family status, sex, education etc.)</a:t>
            </a:r>
          </a:p>
          <a:p>
            <a:pPr marL="285750" indent="-285750" fontAlgn="base">
              <a:buFont typeface="Arial" panose="020B0604020202020204" pitchFamily="34" charset="0"/>
              <a:buChar char="•"/>
            </a:pPr>
            <a:r>
              <a:rPr lang="en-US" dirty="0"/>
              <a:t>Where does he/she get information from?</a:t>
            </a:r>
          </a:p>
          <a:p>
            <a:pPr marL="285750" indent="-285750" fontAlgn="base">
              <a:buFont typeface="Arial" panose="020B0604020202020204" pitchFamily="34" charset="0"/>
              <a:buChar char="•"/>
            </a:pPr>
            <a:r>
              <a:rPr lang="en-US" dirty="0"/>
              <a:t>On what basis do they make purchase decisions</a:t>
            </a:r>
            <a:r>
              <a:rPr lang="en-US" dirty="0" smtClean="0"/>
              <a:t>?</a:t>
            </a:r>
          </a:p>
          <a:p>
            <a:pPr marL="285750" indent="-285750" fontAlgn="base">
              <a:buFont typeface="Arial" panose="020B0604020202020204" pitchFamily="34" charset="0"/>
              <a:buChar char="•"/>
            </a:pPr>
            <a:r>
              <a:rPr lang="en-US" dirty="0" smtClean="0"/>
              <a:t>……</a:t>
            </a:r>
            <a:endParaRPr lang="en-US" dirty="0"/>
          </a:p>
        </p:txBody>
      </p:sp>
      <p:sp>
        <p:nvSpPr>
          <p:cNvPr id="9" name="Textfeld 8"/>
          <p:cNvSpPr txBox="1"/>
          <p:nvPr/>
        </p:nvSpPr>
        <p:spPr>
          <a:xfrm>
            <a:off x="6300397" y="3436378"/>
            <a:ext cx="2944006" cy="2862322"/>
          </a:xfrm>
          <a:prstGeom prst="rect">
            <a:avLst/>
          </a:prstGeom>
          <a:noFill/>
        </p:spPr>
        <p:txBody>
          <a:bodyPr wrap="square" rtlCol="0">
            <a:spAutoFit/>
          </a:bodyPr>
          <a:lstStyle/>
          <a:p>
            <a:pPr marL="120650" indent="-120650" fontAlgn="base">
              <a:buFont typeface="Arial" panose="020B0604020202020204" pitchFamily="34" charset="0"/>
              <a:buChar char="•"/>
            </a:pPr>
            <a:r>
              <a:rPr lang="en-US" dirty="0"/>
              <a:t>What are the features of your product / service?</a:t>
            </a:r>
          </a:p>
          <a:p>
            <a:pPr marL="120650" indent="-120650" fontAlgn="base">
              <a:buFont typeface="Arial" panose="020B0604020202020204" pitchFamily="34" charset="0"/>
              <a:buChar char="•"/>
            </a:pPr>
            <a:r>
              <a:rPr lang="en-US" dirty="0"/>
              <a:t>What is the core of your product / service?</a:t>
            </a:r>
          </a:p>
          <a:p>
            <a:pPr marL="120650" indent="-120650" fontAlgn="base">
              <a:buFont typeface="Arial" panose="020B0604020202020204" pitchFamily="34" charset="0"/>
              <a:buChar char="•"/>
            </a:pPr>
            <a:r>
              <a:rPr lang="en-US" dirty="0"/>
              <a:t>Of what elements does your product / service consist of?</a:t>
            </a:r>
          </a:p>
          <a:p>
            <a:pPr marL="120650" indent="-120650" fontAlgn="base">
              <a:buFont typeface="Arial" panose="020B0604020202020204" pitchFamily="34" charset="0"/>
              <a:buChar char="•"/>
            </a:pPr>
            <a:r>
              <a:rPr lang="en-US" dirty="0"/>
              <a:t>What do you offer, that is different from other products / services</a:t>
            </a:r>
            <a:r>
              <a:rPr lang="en-US" dirty="0" smtClean="0"/>
              <a:t>?</a:t>
            </a:r>
          </a:p>
          <a:p>
            <a:pPr marL="120650" indent="-120650" fontAlgn="base">
              <a:buFont typeface="Arial" panose="020B0604020202020204" pitchFamily="34" charset="0"/>
              <a:buChar char="•"/>
            </a:pPr>
            <a:r>
              <a:rPr lang="en-US" dirty="0" smtClean="0"/>
              <a:t>…….</a:t>
            </a:r>
            <a:endParaRPr lang="en-US" dirty="0"/>
          </a:p>
        </p:txBody>
      </p:sp>
      <p:sp>
        <p:nvSpPr>
          <p:cNvPr id="10" name="Textfeld 9"/>
          <p:cNvSpPr txBox="1"/>
          <p:nvPr/>
        </p:nvSpPr>
        <p:spPr>
          <a:xfrm>
            <a:off x="371220" y="6809912"/>
            <a:ext cx="6867779" cy="1200329"/>
          </a:xfrm>
          <a:prstGeom prst="rect">
            <a:avLst/>
          </a:prstGeom>
          <a:noFill/>
        </p:spPr>
        <p:txBody>
          <a:bodyPr wrap="square" rtlCol="0">
            <a:spAutoFit/>
          </a:bodyPr>
          <a:lstStyle/>
          <a:p>
            <a:pPr marL="285750" indent="-285750">
              <a:buFont typeface="Arial" panose="020B0604020202020204" pitchFamily="34" charset="0"/>
              <a:buChar char="•"/>
            </a:pPr>
            <a:r>
              <a:rPr lang="en-US" dirty="0"/>
              <a:t>What are the major cost drivers? (People, production, distribution, design, materials, technology… etc</a:t>
            </a:r>
            <a:r>
              <a:rPr lang="en-US" dirty="0" smtClean="0"/>
              <a:t>.)</a:t>
            </a:r>
          </a:p>
          <a:p>
            <a:pPr marL="285750" indent="-285750">
              <a:buFont typeface="Arial" panose="020B0604020202020204" pitchFamily="34" charset="0"/>
              <a:buChar char="•"/>
            </a:pPr>
            <a:r>
              <a:rPr lang="en-US" dirty="0" smtClean="0"/>
              <a:t>What are your major value-drivers?</a:t>
            </a:r>
          </a:p>
          <a:p>
            <a:endParaRPr lang="en-US" dirty="0"/>
          </a:p>
        </p:txBody>
      </p:sp>
      <p:sp>
        <p:nvSpPr>
          <p:cNvPr id="13" name="Textfeld 12"/>
          <p:cNvSpPr txBox="1"/>
          <p:nvPr/>
        </p:nvSpPr>
        <p:spPr>
          <a:xfrm>
            <a:off x="7772400" y="6809912"/>
            <a:ext cx="5562600" cy="1477328"/>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For what value are your customers willing to pay?</a:t>
            </a:r>
          </a:p>
          <a:p>
            <a:pPr marL="285750" indent="-285750" fontAlgn="base">
              <a:buFont typeface="Arial" panose="020B0604020202020204" pitchFamily="34" charset="0"/>
              <a:buChar char="•"/>
            </a:pPr>
            <a:r>
              <a:rPr lang="en-US" dirty="0"/>
              <a:t>What are the sources of revenue?</a:t>
            </a:r>
          </a:p>
          <a:p>
            <a:pPr marL="285750" indent="-285750" fontAlgn="base">
              <a:buFont typeface="Arial" panose="020B0604020202020204" pitchFamily="34" charset="0"/>
              <a:buChar char="•"/>
            </a:pPr>
            <a:r>
              <a:rPr lang="en-US" dirty="0"/>
              <a:t>What and how will the customers pay?</a:t>
            </a:r>
          </a:p>
          <a:p>
            <a:pPr marL="285750" indent="-285750" fontAlgn="base">
              <a:buFont typeface="Arial" panose="020B0604020202020204" pitchFamily="34" charset="0"/>
              <a:buChar char="•"/>
            </a:pPr>
            <a:r>
              <a:rPr lang="en-US" dirty="0"/>
              <a:t>Will you offer a donor package</a:t>
            </a:r>
            <a:r>
              <a:rPr lang="en-US" dirty="0" smtClean="0"/>
              <a:t>?</a:t>
            </a:r>
          </a:p>
          <a:p>
            <a:pPr marL="285750" indent="-285750" fontAlgn="base">
              <a:buFont typeface="Arial" panose="020B0604020202020204" pitchFamily="34" charset="0"/>
              <a:buChar char="•"/>
            </a:pPr>
            <a:r>
              <a:rPr lang="en-US" dirty="0" smtClean="0"/>
              <a:t>…</a:t>
            </a:r>
            <a:endParaRPr lang="en-US" dirty="0"/>
          </a:p>
        </p:txBody>
      </p:sp>
      <p:pic>
        <p:nvPicPr>
          <p:cNvPr id="22" name="Grafik 21"/>
          <p:cNvPicPr>
            <a:picLocks noChangeAspect="1"/>
          </p:cNvPicPr>
          <p:nvPr/>
        </p:nvPicPr>
        <p:blipFill>
          <a:blip r:embed="rId6"/>
          <a:stretch>
            <a:fillRect/>
          </a:stretch>
        </p:blipFill>
        <p:spPr>
          <a:xfrm>
            <a:off x="14492094" y="4066613"/>
            <a:ext cx="4138656" cy="2152101"/>
          </a:xfrm>
          <a:prstGeom prst="rect">
            <a:avLst/>
          </a:prstGeom>
        </p:spPr>
      </p:pic>
      <p:pic>
        <p:nvPicPr>
          <p:cNvPr id="24"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
        <p:nvSpPr>
          <p:cNvPr id="5" name="Textfeld 4"/>
          <p:cNvSpPr txBox="1"/>
          <p:nvPr/>
        </p:nvSpPr>
        <p:spPr>
          <a:xfrm>
            <a:off x="3308170" y="2508443"/>
            <a:ext cx="2832028" cy="2862322"/>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What resources will you need?</a:t>
            </a:r>
          </a:p>
          <a:p>
            <a:pPr marL="285750" indent="-285750" fontAlgn="base">
              <a:buFont typeface="Arial" panose="020B0604020202020204" pitchFamily="34" charset="0"/>
              <a:buChar char="•"/>
            </a:pPr>
            <a:r>
              <a:rPr lang="en-US" dirty="0"/>
              <a:t>Through which channels will your customers want to be reached?</a:t>
            </a:r>
          </a:p>
          <a:p>
            <a:pPr marL="285750" indent="-285750" fontAlgn="base">
              <a:buFont typeface="Arial" panose="020B0604020202020204" pitchFamily="34" charset="0"/>
              <a:buChar char="•"/>
            </a:pPr>
            <a:r>
              <a:rPr lang="en-US" dirty="0"/>
              <a:t>Who will be your strategic logistic partners</a:t>
            </a:r>
            <a:r>
              <a:rPr lang="en-US" dirty="0" smtClean="0"/>
              <a:t>?</a:t>
            </a:r>
          </a:p>
          <a:p>
            <a:pPr marL="285750" indent="-285750" fontAlgn="base">
              <a:buFont typeface="Arial" panose="020B0604020202020204" pitchFamily="34" charset="0"/>
              <a:buChar char="•"/>
            </a:pPr>
            <a:r>
              <a:rPr lang="en-US" dirty="0" smtClean="0"/>
              <a:t>….</a:t>
            </a:r>
            <a:endParaRPr lang="en-US" dirty="0"/>
          </a:p>
          <a:p>
            <a:endParaRPr lang="en-US" dirty="0"/>
          </a:p>
        </p:txBody>
      </p:sp>
      <p:sp>
        <p:nvSpPr>
          <p:cNvPr id="14" name="Textfeld 13"/>
          <p:cNvSpPr txBox="1"/>
          <p:nvPr/>
        </p:nvSpPr>
        <p:spPr>
          <a:xfrm>
            <a:off x="9119028" y="2476500"/>
            <a:ext cx="2280671" cy="4247317"/>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Who are your direct competitors?</a:t>
            </a:r>
          </a:p>
          <a:p>
            <a:pPr marL="285750" indent="-285750" fontAlgn="base">
              <a:buFont typeface="Arial" panose="020B0604020202020204" pitchFamily="34" charset="0"/>
              <a:buChar char="•"/>
            </a:pPr>
            <a:r>
              <a:rPr lang="en-US" dirty="0"/>
              <a:t>Who are your indirect competitors?</a:t>
            </a:r>
          </a:p>
          <a:p>
            <a:pPr marL="285750" indent="-285750" fontAlgn="base">
              <a:buFont typeface="Arial" panose="020B0604020202020204" pitchFamily="34" charset="0"/>
              <a:buChar char="•"/>
            </a:pPr>
            <a:r>
              <a:rPr lang="en-US" dirty="0"/>
              <a:t>How your competitors fulfill customer needs?</a:t>
            </a:r>
          </a:p>
          <a:p>
            <a:pPr marL="285750" indent="-285750">
              <a:buFont typeface="Arial" panose="020B0604020202020204" pitchFamily="34" charset="0"/>
              <a:buChar char="•"/>
            </a:pPr>
            <a:r>
              <a:rPr lang="en-US" dirty="0"/>
              <a:t>What is your USP (unique selling proposition</a:t>
            </a:r>
            <a:r>
              <a:rPr lang="en-US" dirty="0" smtClean="0"/>
              <a:t>)?</a:t>
            </a:r>
          </a:p>
          <a:p>
            <a:pPr marL="285750" indent="-285750">
              <a:buFont typeface="Arial" panose="020B0604020202020204" pitchFamily="34" charset="0"/>
              <a:buChar char="•"/>
            </a:pPr>
            <a:r>
              <a:rPr lang="en-US" dirty="0" smtClean="0"/>
              <a:t>……</a:t>
            </a:r>
            <a:endParaRPr lang="en-US" dirty="0"/>
          </a:p>
          <a:p>
            <a:r>
              <a:rPr lang="en-US" dirty="0"/>
              <a:t/>
            </a:r>
            <a:br>
              <a:rPr lang="en-US" dirty="0"/>
            </a:br>
            <a:endParaRPr lang="en-US" dirty="0"/>
          </a:p>
        </p:txBody>
      </p:sp>
    </p:spTree>
    <p:extLst>
      <p:ext uri="{BB962C8B-B14F-4D97-AF65-F5344CB8AC3E}">
        <p14:creationId xmlns:p14="http://schemas.microsoft.com/office/powerpoint/2010/main" val="391025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par>
                                <p:cTn id="8" presetID="14" presetClass="entr" presetSubtype="1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randombar(horizontal)">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28</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Social Business Canvas</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Google Shape;706;p47"/>
          <p:cNvGraphicFramePr/>
          <p:nvPr>
            <p:extLst>
              <p:ext uri="{D42A27DB-BD31-4B8C-83A1-F6EECF244321}">
                <p14:modId xmlns:p14="http://schemas.microsoft.com/office/powerpoint/2010/main" val="18158261"/>
              </p:ext>
            </p:extLst>
          </p:nvPr>
        </p:nvGraphicFramePr>
        <p:xfrm>
          <a:off x="418318" y="1848015"/>
          <a:ext cx="13487400" cy="6811252"/>
        </p:xfrm>
        <a:graphic>
          <a:graphicData uri="http://schemas.openxmlformats.org/drawingml/2006/table">
            <a:tbl>
              <a:tblPr>
                <a:noFill/>
              </a:tblPr>
              <a:tblGrid>
                <a:gridCol w="3371850">
                  <a:extLst>
                    <a:ext uri="{9D8B030D-6E8A-4147-A177-3AD203B41FA5}">
                      <a16:colId xmlns:a16="http://schemas.microsoft.com/office/drawing/2014/main" val="20000"/>
                    </a:ext>
                  </a:extLst>
                </a:gridCol>
                <a:gridCol w="3371850">
                  <a:extLst>
                    <a:ext uri="{9D8B030D-6E8A-4147-A177-3AD203B41FA5}">
                      <a16:colId xmlns:a16="http://schemas.microsoft.com/office/drawing/2014/main" val="20001"/>
                    </a:ext>
                  </a:extLst>
                </a:gridCol>
                <a:gridCol w="3371850">
                  <a:extLst>
                    <a:ext uri="{9D8B030D-6E8A-4147-A177-3AD203B41FA5}">
                      <a16:colId xmlns:a16="http://schemas.microsoft.com/office/drawing/2014/main" val="20003"/>
                    </a:ext>
                  </a:extLst>
                </a:gridCol>
                <a:gridCol w="3371850">
                  <a:extLst>
                    <a:ext uri="{9D8B030D-6E8A-4147-A177-3AD203B41FA5}">
                      <a16:colId xmlns:a16="http://schemas.microsoft.com/office/drawing/2014/main" val="20005"/>
                    </a:ext>
                  </a:extLst>
                </a:gridCol>
              </a:tblGrid>
              <a:tr h="2731141">
                <a:tc rowSpan="2">
                  <a:txBody>
                    <a:bodyPr/>
                    <a:lstStyle/>
                    <a:p>
                      <a:pPr marL="0" marR="0" lvl="0" indent="0" algn="l" rtl="0">
                        <a:lnSpc>
                          <a:spcPct val="100000"/>
                        </a:lnSpc>
                        <a:spcBef>
                          <a:spcPts val="0"/>
                        </a:spcBef>
                        <a:spcAft>
                          <a:spcPts val="0"/>
                        </a:spcAft>
                        <a:buClr>
                          <a:schemeClr val="dk1"/>
                        </a:buClr>
                        <a:buSzPts val="3000"/>
                        <a:buFont typeface="Gill Sans"/>
                        <a:buNone/>
                      </a:pPr>
                      <a:r>
                        <a:rPr lang="pl-PL" sz="3000" i="1" u="none" strike="noStrike" cap="none" dirty="0">
                          <a:latin typeface="Gill Sans"/>
                          <a:ea typeface="Gill Sans"/>
                          <a:cs typeface="Gill Sans"/>
                          <a:sym typeface="Gill Sans"/>
                        </a:rPr>
                        <a:t>Social </a:t>
                      </a:r>
                      <a:r>
                        <a:rPr lang="pl-PL" sz="3000" i="1" u="none" strike="noStrike" cap="none" dirty="0" smtClean="0">
                          <a:latin typeface="Gill Sans"/>
                          <a:ea typeface="Gill Sans"/>
                          <a:cs typeface="Gill Sans"/>
                          <a:sym typeface="Gill Sans"/>
                        </a:rPr>
                        <a:t>Challenge</a:t>
                      </a:r>
                      <a:endParaRPr lang="de-DE" sz="3000" i="1" u="none" strike="noStrike" cap="none" dirty="0" smtClean="0">
                        <a:latin typeface="Gill Sans"/>
                        <a:ea typeface="Gill Sans"/>
                        <a:cs typeface="Gill Sans"/>
                        <a:sym typeface="Gill Sans"/>
                      </a:endParaRP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is the present situation (numbers, scale of problem, geographical area etc.)?</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are the root causes of the problem?</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are the factors  contributing to the problem?</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Are there any local problem solutions?</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a:t>
                      </a:r>
                    </a:p>
                    <a:p>
                      <a:pPr marL="0" marR="0" lvl="0" indent="0" algn="l" rtl="0">
                        <a:lnSpc>
                          <a:spcPct val="100000"/>
                        </a:lnSpc>
                        <a:spcBef>
                          <a:spcPts val="0"/>
                        </a:spcBef>
                        <a:spcAft>
                          <a:spcPts val="0"/>
                        </a:spcAft>
                        <a:buClr>
                          <a:schemeClr val="dk1"/>
                        </a:buClr>
                        <a:buSzPts val="3000"/>
                        <a:buFont typeface="Gill Sans"/>
                        <a:buNone/>
                      </a:pP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3000"/>
                        <a:buFont typeface="Gill Sans"/>
                        <a:buNone/>
                      </a:pPr>
                      <a:r>
                        <a:rPr lang="pl-PL" sz="3000" i="1" u="none" strike="noStrike" cap="none" dirty="0" smtClean="0">
                          <a:latin typeface="Gill Sans"/>
                          <a:ea typeface="Gill Sans"/>
                          <a:cs typeface="Gill Sans"/>
                          <a:sym typeface="Gill Sans"/>
                        </a:rPr>
                        <a:t>Beneficiaries</a:t>
                      </a:r>
                      <a:endParaRPr lang="de-DE" sz="3000" i="1" u="none" strike="noStrike" cap="none" dirty="0" smtClean="0">
                        <a:latin typeface="Gill Sans"/>
                        <a:ea typeface="Gill Sans"/>
                        <a:cs typeface="Gill Sans"/>
                        <a:sym typeface="Gill Sans"/>
                      </a:endParaRPr>
                    </a:p>
                    <a:p>
                      <a:pPr marL="120650" indent="-120650" fontAlgn="base">
                        <a:buFont typeface="Arial" panose="020B0604020202020204" pitchFamily="34" charset="0"/>
                        <a:buChar char="•"/>
                      </a:pPr>
                      <a:r>
                        <a:rPr lang="en-US" sz="1800" dirty="0" smtClean="0"/>
                        <a:t>Who are your target beneficiaries (age, sex, location, education, work experience, material status, registered in other foundations/social care organizations)?</a:t>
                      </a:r>
                    </a:p>
                    <a:p>
                      <a:pPr marL="120650" indent="-120650" fontAlgn="base">
                        <a:buFont typeface="Arial" panose="020B0604020202020204" pitchFamily="34" charset="0"/>
                        <a:buChar char="•"/>
                      </a:pPr>
                      <a:r>
                        <a:rPr lang="en-US" sz="1800" dirty="0" smtClean="0"/>
                        <a:t>What are their needs?</a:t>
                      </a:r>
                    </a:p>
                    <a:p>
                      <a:pPr marL="120650" indent="-120650" fontAlgn="base">
                        <a:buFont typeface="Arial" panose="020B0604020202020204" pitchFamily="34" charset="0"/>
                        <a:buChar char="•"/>
                      </a:pPr>
                      <a:r>
                        <a:rPr lang="en-US" sz="1800" dirty="0" smtClean="0"/>
                        <a:t>….</a:t>
                      </a:r>
                      <a:endParaRPr sz="30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pl-PL" sz="3000" i="1" u="none" strike="noStrike" cap="none" dirty="0" smtClean="0">
                          <a:latin typeface="Gill Sans"/>
                          <a:ea typeface="Gill Sans"/>
                          <a:cs typeface="Gill Sans"/>
                          <a:sym typeface="Gill Sans"/>
                        </a:rPr>
                        <a:t>Beneficiaries Potential Input</a:t>
                      </a:r>
                      <a:endParaRPr lang="pl-PL" sz="3000" u="none" strike="noStrike" cap="none" dirty="0" smtClean="0">
                        <a:latin typeface="Cambria"/>
                        <a:ea typeface="Cambria"/>
                        <a:cs typeface="Cambria"/>
                        <a:sym typeface="Cambria"/>
                      </a:endParaRPr>
                    </a:p>
                    <a:p>
                      <a:pPr marL="285750" indent="-285750" fontAlgn="base">
                        <a:buFont typeface="Arial" panose="020B0604020202020204" pitchFamily="34" charset="0"/>
                        <a:buChar char="•"/>
                      </a:pPr>
                      <a:r>
                        <a:rPr lang="en-US" sz="1800" dirty="0" smtClean="0"/>
                        <a:t>What are your core activities? </a:t>
                      </a:r>
                    </a:p>
                    <a:p>
                      <a:pPr marL="285750" indent="-285750" fontAlgn="base">
                        <a:buFont typeface="Arial" panose="020B0604020202020204" pitchFamily="34" charset="0"/>
                        <a:buChar char="•"/>
                      </a:pPr>
                      <a:r>
                        <a:rPr lang="en-US" sz="1800" dirty="0" smtClean="0"/>
                        <a:t>What core activities are for your beneficiaries?</a:t>
                      </a:r>
                    </a:p>
                    <a:p>
                      <a:pPr marL="285750" indent="-285750" fontAlgn="base">
                        <a:buFont typeface="Arial" panose="020B0604020202020204" pitchFamily="34" charset="0"/>
                        <a:buChar char="•"/>
                      </a:pPr>
                      <a:r>
                        <a:rPr lang="en-US" sz="1800" dirty="0" smtClean="0"/>
                        <a:t>…..</a:t>
                      </a:r>
                    </a:p>
                    <a:p>
                      <a:pPr marL="0" marR="0" lvl="0" indent="0" algn="l" rtl="0">
                        <a:lnSpc>
                          <a:spcPct val="100000"/>
                        </a:lnSpc>
                        <a:spcBef>
                          <a:spcPts val="0"/>
                        </a:spcBef>
                        <a:spcAft>
                          <a:spcPts val="0"/>
                        </a:spcAft>
                        <a:buClr>
                          <a:schemeClr val="dk1"/>
                        </a:buClr>
                        <a:buSzPts val="3000"/>
                        <a:buFont typeface="Gill Sans"/>
                        <a:buNone/>
                      </a:pPr>
                      <a:endParaRPr sz="1800" u="none" strike="noStrike" cap="none" dirty="0">
                        <a:latin typeface="Cambria"/>
                        <a:ea typeface="Cambria"/>
                        <a:cs typeface="Cambria"/>
                        <a:sym typeface="Cambria"/>
                      </a:endParaRP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rowSpan="2">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pl-PL" sz="3000" i="1" u="none" strike="noStrike" cap="none" dirty="0" smtClean="0">
                          <a:latin typeface="Gill Sans"/>
                          <a:ea typeface="Gill Sans"/>
                          <a:cs typeface="Gill Sans"/>
                          <a:sym typeface="Gill Sans"/>
                        </a:rPr>
                        <a:t>Partners</a:t>
                      </a:r>
                      <a:endParaRPr lang="pl-PL" sz="3000" u="none" strike="noStrike" cap="none" dirty="0" smtClean="0">
                        <a:latin typeface="Cambria"/>
                        <a:ea typeface="Cambria"/>
                        <a:cs typeface="Cambria"/>
                        <a:sym typeface="Cambria"/>
                      </a:endParaRP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social partners do you want to cooperate with?</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business partners will you need?</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institutional partners will you involve?</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know-how will they give you?</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How will you build relationships with your partners?</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 </a:t>
                      </a:r>
                    </a:p>
                    <a:p>
                      <a:pPr marL="0" marR="0" lvl="0" indent="0" algn="l" rtl="0">
                        <a:lnSpc>
                          <a:spcPct val="100000"/>
                        </a:lnSpc>
                        <a:spcBef>
                          <a:spcPts val="0"/>
                        </a:spcBef>
                        <a:spcAft>
                          <a:spcPts val="0"/>
                        </a:spcAft>
                        <a:buClr>
                          <a:schemeClr val="dk1"/>
                        </a:buClr>
                        <a:buSzPts val="3000"/>
                        <a:buFont typeface="Gill Sans"/>
                        <a:buNone/>
                      </a:pPr>
                      <a:endParaRPr sz="3000" u="none" strike="noStrike" cap="none" dirty="0">
                        <a:latin typeface="Cambria"/>
                        <a:ea typeface="Cambria"/>
                        <a:cs typeface="Cambria"/>
                        <a:sym typeface="Cambria"/>
                      </a:endParaRPr>
                    </a:p>
                  </a:txBody>
                  <a:tcPr marL="71975" marR="71975" marT="0" marB="0">
                    <a:lnL w="19050" cap="flat" cmpd="sng" algn="ctr">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912857">
                <a:tc vMerge="1">
                  <a:txBody>
                    <a:bodyPr/>
                    <a:lstStyle/>
                    <a:p>
                      <a:endParaRPr lang="de-DE"/>
                    </a:p>
                  </a:txBody>
                  <a:tcPr/>
                </a:tc>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3000"/>
                        <a:buFont typeface="Gill Sans"/>
                        <a:buNone/>
                        <a:tabLst/>
                        <a:defRPr/>
                      </a:pPr>
                      <a:r>
                        <a:rPr lang="de-DE" sz="3000" i="1" u="none" strike="noStrike" cap="none" dirty="0" smtClean="0">
                          <a:latin typeface="Gill Sans"/>
                          <a:ea typeface="Gill Sans"/>
                          <a:cs typeface="Gill Sans"/>
                          <a:sym typeface="Gill Sans"/>
                        </a:rPr>
                        <a:t>Core </a:t>
                      </a:r>
                      <a:r>
                        <a:rPr lang="de-DE" sz="3000" i="1" u="none" strike="noStrike" cap="none" dirty="0" err="1" smtClean="0">
                          <a:latin typeface="Gill Sans"/>
                          <a:ea typeface="Gill Sans"/>
                          <a:cs typeface="Gill Sans"/>
                          <a:sym typeface="Gill Sans"/>
                        </a:rPr>
                        <a:t>Activities</a:t>
                      </a:r>
                      <a:endParaRPr lang="de-DE" sz="3000" u="none" strike="noStrike" cap="none" dirty="0" smtClean="0">
                        <a:latin typeface="Cambria"/>
                        <a:ea typeface="Cambria"/>
                        <a:cs typeface="Cambria"/>
                        <a:sym typeface="Cambria"/>
                      </a:endParaRP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are your core activities? </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What the core activities are for you beneficiaries?</a:t>
                      </a:r>
                    </a:p>
                    <a:p>
                      <a:pPr marL="285750" indent="-285750" rtl="0" fontAlgn="base">
                        <a:buFont typeface="Arial" panose="020B0604020202020204" pitchFamily="34" charset="0"/>
                        <a:buChar char="•"/>
                      </a:pPr>
                      <a:r>
                        <a:rPr lang="en-US" sz="1800" b="0" i="0" u="none" strike="noStrike" kern="1200" dirty="0" smtClean="0">
                          <a:solidFill>
                            <a:schemeClr val="tx1"/>
                          </a:solidFill>
                          <a:effectLst/>
                          <a:latin typeface="+mn-lt"/>
                          <a:ea typeface="+mn-ea"/>
                          <a:cs typeface="+mn-cs"/>
                        </a:rPr>
                        <a:t>…</a:t>
                      </a:r>
                    </a:p>
                    <a:p>
                      <a:pPr marL="0" marR="0" lvl="0" indent="0" algn="l" rtl="0">
                        <a:lnSpc>
                          <a:spcPct val="100000"/>
                        </a:lnSpc>
                        <a:spcBef>
                          <a:spcPts val="0"/>
                        </a:spcBef>
                        <a:spcAft>
                          <a:spcPts val="0"/>
                        </a:spcAft>
                        <a:buClr>
                          <a:schemeClr val="dk1"/>
                        </a:buClr>
                        <a:buSzPts val="3000"/>
                        <a:buFont typeface="Gill Sans"/>
                        <a:buNone/>
                      </a:pPr>
                      <a:endParaRPr lang="de-DE" sz="3000" i="1" u="none" strike="noStrike" cap="none" dirty="0" smtClean="0">
                        <a:latin typeface="Gill Sans"/>
                        <a:ea typeface="Gill Sans"/>
                        <a:cs typeface="Gill Sans"/>
                        <a:sym typeface="Gill Sans"/>
                      </a:endParaRPr>
                    </a:p>
                  </a:txBody>
                  <a:tcPr marL="71975" marR="71975" marT="0" marB="0">
                    <a:lnL w="19050" cap="flat" cmpd="sng" algn="ctr">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hMerge="1">
                  <a:txBody>
                    <a:bodyPr/>
                    <a:lstStyle/>
                    <a:p>
                      <a:endParaRPr lang="de-DE" dirty="0"/>
                    </a:p>
                  </a:txBody>
                  <a:tcPr marL="71975" marR="71975" marT="0" marB="0">
                    <a:lnL w="19050" cap="flat" cmpd="sng" algn="ctr">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solidFill>
                      <a:srgbClr val="FFFFFF"/>
                    </a:solidFill>
                  </a:tcPr>
                </a:tc>
                <a:tc vMerge="1">
                  <a:txBody>
                    <a:bodyPr/>
                    <a:lstStyle/>
                    <a:p>
                      <a:endParaRPr lang="de-DE"/>
                    </a:p>
                  </a:txBody>
                  <a:tcPr/>
                </a:tc>
                <a:extLst>
                  <a:ext uri="{0D108BD9-81ED-4DB2-BD59-A6C34878D82A}">
                    <a16:rowId xmlns:a16="http://schemas.microsoft.com/office/drawing/2014/main" val="10001"/>
                  </a:ext>
                </a:extLst>
              </a:tr>
              <a:tr h="2167254">
                <a:tc gridSpan="2">
                  <a:txBody>
                    <a:bodyPr/>
                    <a:lstStyle/>
                    <a:p>
                      <a:pPr marL="0" marR="0" lvl="0" indent="0" algn="l" rtl="0">
                        <a:lnSpc>
                          <a:spcPct val="100000"/>
                        </a:lnSpc>
                        <a:spcBef>
                          <a:spcPts val="0"/>
                        </a:spcBef>
                        <a:spcAft>
                          <a:spcPts val="0"/>
                        </a:spcAft>
                        <a:buClr>
                          <a:schemeClr val="dk1"/>
                        </a:buClr>
                        <a:buSzPts val="3000"/>
                        <a:buFont typeface="Gill Sans"/>
                        <a:buNone/>
                      </a:pPr>
                      <a:r>
                        <a:rPr lang="de-DE" sz="3000" i="1" u="none" strike="noStrike" cap="none" dirty="0" smtClean="0">
                          <a:latin typeface="Gill Sans"/>
                          <a:ea typeface="Gill Sans"/>
                          <a:cs typeface="Gill Sans"/>
                          <a:sym typeface="Gill Sans"/>
                        </a:rPr>
                        <a:t>Resources</a:t>
                      </a:r>
                    </a:p>
                    <a:p>
                      <a:pPr marL="285750" indent="-285750" fontAlgn="base">
                        <a:buFont typeface="Arial" panose="020B0604020202020204" pitchFamily="34" charset="0"/>
                        <a:buChar char="•"/>
                      </a:pPr>
                      <a:r>
                        <a:rPr lang="en-US" sz="1800" dirty="0" smtClean="0"/>
                        <a:t>What human resources will you need?</a:t>
                      </a:r>
                    </a:p>
                    <a:p>
                      <a:pPr marL="285750" indent="-285750" fontAlgn="base">
                        <a:buFont typeface="Arial" panose="020B0604020202020204" pitchFamily="34" charset="0"/>
                        <a:buChar char="•"/>
                      </a:pPr>
                      <a:r>
                        <a:rPr lang="en-US" sz="1800" dirty="0" smtClean="0"/>
                        <a:t>What material resources will you need?</a:t>
                      </a:r>
                    </a:p>
                    <a:p>
                      <a:pPr marL="285750" indent="-285750" fontAlgn="base">
                        <a:buFont typeface="Arial" panose="020B0604020202020204" pitchFamily="34" charset="0"/>
                        <a:buChar char="•"/>
                      </a:pPr>
                      <a:r>
                        <a:rPr lang="en-US" sz="1800" dirty="0" smtClean="0"/>
                        <a:t>What financial resources will you need?</a:t>
                      </a:r>
                    </a:p>
                    <a:p>
                      <a:pPr marL="285750" indent="-285750" fontAlgn="base">
                        <a:buFont typeface="Arial" panose="020B0604020202020204" pitchFamily="34" charset="0"/>
                        <a:buChar char="•"/>
                      </a:pPr>
                      <a:r>
                        <a:rPr lang="en-US" sz="1800" dirty="0" smtClean="0"/>
                        <a:t>What know-how will you need?</a:t>
                      </a:r>
                    </a:p>
                    <a:p>
                      <a:pPr marL="285750" indent="-285750" fontAlgn="base">
                        <a:buFont typeface="Arial" panose="020B0604020202020204" pitchFamily="34" charset="0"/>
                        <a:buChar char="•"/>
                      </a:pPr>
                      <a:r>
                        <a:rPr lang="en-US" sz="1800" dirty="0" smtClean="0"/>
                        <a:t>….</a:t>
                      </a:r>
                    </a:p>
                  </a:txBody>
                  <a:tcPr marL="71975" marR="71975"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hMerge="1">
                  <a:txBody>
                    <a:bodyPr/>
                    <a:lstStyle/>
                    <a:p>
                      <a:endParaRPr lang="de-DE"/>
                    </a:p>
                  </a:txBody>
                  <a:tcPr/>
                </a:tc>
                <a:tc gridSpan="2">
                  <a:txBody>
                    <a:bodyPr/>
                    <a:lstStyle/>
                    <a:p>
                      <a:pPr marL="0" marR="0" lvl="0" indent="0" algn="l" rtl="0">
                        <a:lnSpc>
                          <a:spcPct val="100000"/>
                        </a:lnSpc>
                        <a:spcBef>
                          <a:spcPts val="0"/>
                        </a:spcBef>
                        <a:spcAft>
                          <a:spcPts val="0"/>
                        </a:spcAft>
                        <a:buClr>
                          <a:schemeClr val="dk1"/>
                        </a:buClr>
                        <a:buSzPts val="3000"/>
                        <a:buFont typeface="Gill Sans"/>
                        <a:buNone/>
                      </a:pPr>
                      <a:r>
                        <a:rPr lang="de-DE" sz="3000" i="1" u="none" strike="noStrike" cap="none" dirty="0" err="1" smtClean="0">
                          <a:latin typeface="Gill Sans"/>
                          <a:ea typeface="Gill Sans"/>
                          <a:cs typeface="Gill Sans"/>
                          <a:sym typeface="Gill Sans"/>
                        </a:rPr>
                        <a:t>Desired</a:t>
                      </a:r>
                      <a:r>
                        <a:rPr lang="de-DE" sz="3000" i="1" u="none" strike="noStrike" cap="none" dirty="0" smtClean="0">
                          <a:latin typeface="Gill Sans"/>
                          <a:ea typeface="Gill Sans"/>
                          <a:cs typeface="Gill Sans"/>
                          <a:sym typeface="Gill Sans"/>
                        </a:rPr>
                        <a:t> Future State / Outputs</a:t>
                      </a:r>
                      <a:endParaRPr sz="3000" u="none" strike="noStrike" cap="none" dirty="0">
                        <a:latin typeface="Cambria"/>
                        <a:ea typeface="Cambria"/>
                        <a:cs typeface="Cambria"/>
                        <a:sym typeface="Cambria"/>
                      </a:endParaRPr>
                    </a:p>
                  </a:txBody>
                  <a:tcPr marL="71975" marR="71975" marT="0" marB="0">
                    <a:lnL w="19050" cap="flat" cmpd="sng" algn="ctr">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FFFFFF"/>
                    </a:solidFill>
                  </a:tcPr>
                </a:tc>
                <a:tc hMerge="1">
                  <a:txBody>
                    <a:bodyPr/>
                    <a:lstStyle/>
                    <a:p>
                      <a:endParaRPr lang="de-DE"/>
                    </a:p>
                  </a:txBody>
                  <a:tcPr/>
                </a:tc>
                <a:extLst>
                  <a:ext uri="{0D108BD9-81ED-4DB2-BD59-A6C34878D82A}">
                    <a16:rowId xmlns:a16="http://schemas.microsoft.com/office/drawing/2014/main" val="10002"/>
                  </a:ext>
                </a:extLst>
              </a:tr>
            </a:tbl>
          </a:graphicData>
        </a:graphic>
      </p:graphicFrame>
      <p:grpSp>
        <p:nvGrpSpPr>
          <p:cNvPr id="16" name="Gruppieren 15"/>
          <p:cNvGrpSpPr/>
          <p:nvPr/>
        </p:nvGrpSpPr>
        <p:grpSpPr>
          <a:xfrm>
            <a:off x="13563600" y="180862"/>
            <a:ext cx="5486399" cy="4269334"/>
            <a:chOff x="7117106" y="2689863"/>
            <a:chExt cx="5486399" cy="4269334"/>
          </a:xfrm>
        </p:grpSpPr>
        <p:pic>
          <p:nvPicPr>
            <p:cNvPr id="18" name="Grafik 17"/>
            <p:cNvPicPr>
              <a:picLocks noChangeAspect="1"/>
            </p:cNvPicPr>
            <p:nvPr/>
          </p:nvPicPr>
          <p:blipFill rotWithShape="1">
            <a:blip r:embed="rId4">
              <a:extLst>
                <a:ext uri="{BEBA8EAE-BF5A-486C-A8C5-ECC9F3942E4B}">
                  <a14:imgProps xmlns:a14="http://schemas.microsoft.com/office/drawing/2010/main">
                    <a14:imgLayer r:embed="rId5">
                      <a14:imgEffect>
                        <a14:backgroundRemoval t="39934" b="53874" l="62279" r="66211"/>
                      </a14:imgEffect>
                    </a14:imgLayer>
                  </a14:imgProps>
                </a:ext>
              </a:extLst>
            </a:blip>
            <a:srcRect l="62028" t="38192" r="33793" b="44384"/>
            <a:stretch/>
          </p:blipFill>
          <p:spPr>
            <a:xfrm>
              <a:off x="7117106" y="2689863"/>
              <a:ext cx="5486399" cy="4269334"/>
            </a:xfrm>
            <a:prstGeom prst="rect">
              <a:avLst/>
            </a:prstGeom>
          </p:spPr>
        </p:pic>
        <p:sp>
          <p:nvSpPr>
            <p:cNvPr id="15" name="Textfeld 14"/>
            <p:cNvSpPr txBox="1"/>
            <p:nvPr/>
          </p:nvSpPr>
          <p:spPr>
            <a:xfrm rot="39469">
              <a:off x="7915487" y="4101254"/>
              <a:ext cx="3804465" cy="1446550"/>
            </a:xfrm>
            <a:prstGeom prst="rect">
              <a:avLst/>
            </a:prstGeom>
            <a:solidFill>
              <a:schemeClr val="bg1"/>
            </a:solidFill>
          </p:spPr>
          <p:txBody>
            <a:bodyPr wrap="square" rtlCol="0">
              <a:spAutoFit/>
            </a:bodyPr>
            <a:lstStyle/>
            <a:p>
              <a:pPr algn="ctr"/>
              <a:r>
                <a:rPr lang="en-US" sz="4400" b="1" dirty="0" smtClean="0">
                  <a:solidFill>
                    <a:srgbClr val="002060"/>
                  </a:solidFill>
                  <a:latin typeface="Bahnschrift" panose="020B0502040204020203" pitchFamily="34" charset="0"/>
                </a:rPr>
                <a:t>Beneficiary Perspective</a:t>
              </a:r>
              <a:endParaRPr lang="en-US" sz="4400" b="1" dirty="0">
                <a:solidFill>
                  <a:srgbClr val="002060"/>
                </a:solidFill>
                <a:latin typeface="Bahnschrift" panose="020B0502040204020203" pitchFamily="34" charset="0"/>
              </a:endParaRPr>
            </a:p>
          </p:txBody>
        </p:sp>
      </p:grpSp>
      <p:sp>
        <p:nvSpPr>
          <p:cNvPr id="25" name="Textfeld 24"/>
          <p:cNvSpPr txBox="1"/>
          <p:nvPr/>
        </p:nvSpPr>
        <p:spPr>
          <a:xfrm>
            <a:off x="7294902" y="7155948"/>
            <a:ext cx="2687799" cy="461665"/>
          </a:xfrm>
          <a:prstGeom prst="rect">
            <a:avLst/>
          </a:prstGeom>
          <a:noFill/>
        </p:spPr>
        <p:txBody>
          <a:bodyPr wrap="square" rtlCol="0">
            <a:spAutoFit/>
          </a:bodyPr>
          <a:lstStyle/>
          <a:p>
            <a:r>
              <a:rPr lang="en-US" sz="2400" dirty="0" smtClean="0">
                <a:solidFill>
                  <a:schemeClr val="tx1">
                    <a:lumMod val="50000"/>
                    <a:lumOff val="50000"/>
                  </a:schemeClr>
                </a:solidFill>
              </a:rPr>
              <a:t>Training 3</a:t>
            </a:r>
            <a:endParaRPr lang="en-US" sz="2400" dirty="0">
              <a:solidFill>
                <a:schemeClr val="tx1">
                  <a:lumMod val="50000"/>
                  <a:lumOff val="50000"/>
                </a:schemeClr>
              </a:solidFill>
            </a:endParaRPr>
          </a:p>
        </p:txBody>
      </p:sp>
      <p:pic>
        <p:nvPicPr>
          <p:cNvPr id="20" name="Grafik 19"/>
          <p:cNvPicPr>
            <a:picLocks noChangeAspect="1"/>
          </p:cNvPicPr>
          <p:nvPr/>
        </p:nvPicPr>
        <p:blipFill>
          <a:blip r:embed="rId6"/>
          <a:stretch>
            <a:fillRect/>
          </a:stretch>
        </p:blipFill>
        <p:spPr>
          <a:xfrm>
            <a:off x="14492094" y="4066613"/>
            <a:ext cx="4138656" cy="2152101"/>
          </a:xfrm>
          <a:prstGeom prst="rect">
            <a:avLst/>
          </a:prstGeom>
        </p:spPr>
      </p:pic>
      <p:pic>
        <p:nvPicPr>
          <p:cNvPr id="22" name="Google Shape;519;p32" descr="Obraz zawierający wewnątrz, stół, siedzi, zlew&#10;&#10;Opis wygenerowany automatycznie"/>
          <p:cNvPicPr preferRelativeResize="0"/>
          <p:nvPr/>
        </p:nvPicPr>
        <p:blipFill rotWithShape="1">
          <a:blip r:embed="rId7">
            <a:alphaModFix/>
          </a:blip>
          <a:srcRect r="6179"/>
          <a:stretch/>
        </p:blipFill>
        <p:spPr>
          <a:xfrm>
            <a:off x="14492094" y="6565088"/>
            <a:ext cx="4144558" cy="1983043"/>
          </a:xfrm>
          <a:prstGeom prst="rect">
            <a:avLst/>
          </a:prstGeom>
          <a:noFill/>
          <a:ln>
            <a:noFill/>
          </a:ln>
        </p:spPr>
      </p:pic>
    </p:spTree>
    <p:extLst>
      <p:ext uri="{BB962C8B-B14F-4D97-AF65-F5344CB8AC3E}">
        <p14:creationId xmlns:p14="http://schemas.microsoft.com/office/powerpoint/2010/main" val="124685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par>
                                <p:cTn id="8" presetID="14" presetClass="entr" presetSubtype="1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29</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Intro to Miro, Trello &amp; </a:t>
            </a:r>
            <a:r>
              <a:rPr lang="en-US" sz="7200" dirty="0" err="1" smtClean="0">
                <a:solidFill>
                  <a:srgbClr val="342D29"/>
                </a:solidFill>
                <a:latin typeface="Assistant Bold" panose="020B0604020202020204" charset="-79"/>
                <a:cs typeface="Assistant Bold" panose="020B0604020202020204" charset="-79"/>
              </a:rPr>
              <a:t>Leanstack</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fik 4"/>
          <p:cNvPicPr>
            <a:picLocks noChangeAspect="1"/>
          </p:cNvPicPr>
          <p:nvPr/>
        </p:nvPicPr>
        <p:blipFill>
          <a:blip r:embed="rId4"/>
          <a:stretch>
            <a:fillRect/>
          </a:stretch>
        </p:blipFill>
        <p:spPr>
          <a:xfrm>
            <a:off x="846922" y="3390900"/>
            <a:ext cx="3162693" cy="1654654"/>
          </a:xfrm>
          <a:prstGeom prst="rect">
            <a:avLst/>
          </a:prstGeom>
        </p:spPr>
      </p:pic>
      <p:pic>
        <p:nvPicPr>
          <p:cNvPr id="6" name="Grafik 5"/>
          <p:cNvPicPr>
            <a:picLocks noChangeAspect="1"/>
          </p:cNvPicPr>
          <p:nvPr/>
        </p:nvPicPr>
        <p:blipFill>
          <a:blip r:embed="rId5"/>
          <a:stretch>
            <a:fillRect/>
          </a:stretch>
        </p:blipFill>
        <p:spPr>
          <a:xfrm>
            <a:off x="3505200" y="5370765"/>
            <a:ext cx="6192358" cy="1891262"/>
          </a:xfrm>
          <a:prstGeom prst="rect">
            <a:avLst/>
          </a:prstGeom>
        </p:spPr>
      </p:pic>
      <p:pic>
        <p:nvPicPr>
          <p:cNvPr id="9" name="Grafik 8"/>
          <p:cNvPicPr>
            <a:picLocks noChangeAspect="1"/>
          </p:cNvPicPr>
          <p:nvPr/>
        </p:nvPicPr>
        <p:blipFill>
          <a:blip r:embed="rId6"/>
          <a:stretch>
            <a:fillRect/>
          </a:stretch>
        </p:blipFill>
        <p:spPr>
          <a:xfrm>
            <a:off x="10271900" y="2933700"/>
            <a:ext cx="3314422" cy="3314422"/>
          </a:xfrm>
          <a:prstGeom prst="rect">
            <a:avLst/>
          </a:prstGeom>
        </p:spPr>
      </p:pic>
    </p:spTree>
    <p:extLst>
      <p:ext uri="{BB962C8B-B14F-4D97-AF65-F5344CB8AC3E}">
        <p14:creationId xmlns:p14="http://schemas.microsoft.com/office/powerpoint/2010/main" val="37418327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30</a:t>
            </a:fld>
            <a:endParaRPr lang="en-US"/>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fik 10"/>
          <p:cNvPicPr>
            <a:picLocks noChangeAspect="1"/>
          </p:cNvPicPr>
          <p:nvPr/>
        </p:nvPicPr>
        <p:blipFill>
          <a:blip r:embed="rId4"/>
          <a:stretch>
            <a:fillRect/>
          </a:stretch>
        </p:blipFill>
        <p:spPr>
          <a:xfrm>
            <a:off x="1981200" y="2400300"/>
            <a:ext cx="10271957" cy="5505232"/>
          </a:xfrm>
          <a:prstGeom prst="rect">
            <a:avLst/>
          </a:prstGeom>
        </p:spPr>
      </p:pic>
    </p:spTree>
    <p:extLst>
      <p:ext uri="{BB962C8B-B14F-4D97-AF65-F5344CB8AC3E}">
        <p14:creationId xmlns:p14="http://schemas.microsoft.com/office/powerpoint/2010/main" val="19926895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31</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sp>
        <p:nvSpPr>
          <p:cNvPr id="10" name="Textfeld 9"/>
          <p:cNvSpPr txBox="1"/>
          <p:nvPr/>
        </p:nvSpPr>
        <p:spPr>
          <a:xfrm>
            <a:off x="532618" y="2144415"/>
            <a:ext cx="13258800" cy="4401205"/>
          </a:xfrm>
          <a:prstGeom prst="rect">
            <a:avLst/>
          </a:prstGeom>
          <a:noFill/>
        </p:spPr>
        <p:txBody>
          <a:bodyPr wrap="square" rtlCol="0">
            <a:spAutoFit/>
          </a:bodyPr>
          <a:lstStyle/>
          <a:p>
            <a:pPr marL="517525" indent="-517525">
              <a:lnSpc>
                <a:spcPct val="200000"/>
              </a:lnSpc>
              <a:buFont typeface="Arial" panose="020B0604020202020204" pitchFamily="34" charset="0"/>
              <a:buChar char="•"/>
            </a:pPr>
            <a:r>
              <a:rPr lang="en-US" sz="4000" dirty="0" smtClean="0"/>
              <a:t>IT with responsibility</a:t>
            </a:r>
          </a:p>
          <a:p>
            <a:pPr marL="517525" indent="-517525">
              <a:lnSpc>
                <a:spcPct val="200000"/>
              </a:lnSpc>
              <a:buFont typeface="Arial" panose="020B0604020202020204" pitchFamily="34" charset="0"/>
              <a:buChar char="•"/>
            </a:pPr>
            <a:r>
              <a:rPr lang="en-US" sz="4000" dirty="0" smtClean="0"/>
              <a:t>Refurbish high quality IT hardware</a:t>
            </a:r>
          </a:p>
          <a:p>
            <a:pPr marL="517525" lvl="1" indent="-517525"/>
            <a:endParaRPr lang="en-US" sz="4000" dirty="0" smtClean="0"/>
          </a:p>
          <a:p>
            <a:pPr marL="517525" indent="-517525">
              <a:buFont typeface="Arial" panose="020B0604020202020204" pitchFamily="34" charset="0"/>
              <a:buChar char="•"/>
            </a:pPr>
            <a:r>
              <a:rPr lang="en-US" sz="4000" dirty="0" smtClean="0"/>
              <a:t>Covid19-crisis made the digital gap of social imbalance visible</a:t>
            </a:r>
            <a:endParaRPr lang="en-US" sz="4000" dirty="0"/>
          </a:p>
        </p:txBody>
      </p:sp>
    </p:spTree>
    <p:extLst>
      <p:ext uri="{BB962C8B-B14F-4D97-AF65-F5344CB8AC3E}">
        <p14:creationId xmlns:p14="http://schemas.microsoft.com/office/powerpoint/2010/main" val="22044920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32</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Social Problem</a:t>
            </a:r>
            <a:endParaRPr lang="de-AT" dirty="0"/>
          </a:p>
        </p:txBody>
      </p:sp>
      <p:sp>
        <p:nvSpPr>
          <p:cNvPr id="23" name="Rechteck 22"/>
          <p:cNvSpPr/>
          <p:nvPr/>
        </p:nvSpPr>
        <p:spPr>
          <a:xfrm>
            <a:off x="278653" y="2095500"/>
            <a:ext cx="13766731" cy="3192460"/>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1026" name="Picture 2" descr="https://lh6.googleusercontent.com/PtkPGRsKxDjaQ80n3tsKsMjFogHvPiplfhQqYR8oSojDOTDYWVeS0pGQk3YUOWh0cWxH8ZBEmIpyA7SPwvnNIZn83DK1iTZHNaNeyv4wT-4FpVSWuHpXZGLITtCRWu_jyPHh0B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582" y="3125640"/>
            <a:ext cx="1099531" cy="111619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lh6.googleusercontent.com/PtkPGRsKxDjaQ80n3tsKsMjFogHvPiplfhQqYR8oSojDOTDYWVeS0pGQk3YUOWh0cWxH8ZBEmIpyA7SPwvnNIZn83DK1iTZHNaNeyv4wT-4FpVSWuHpXZGLITtCRWu_jyPHh0B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83" y="6624634"/>
            <a:ext cx="1099531" cy="1116191"/>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p:cNvSpPr txBox="1"/>
          <p:nvPr/>
        </p:nvSpPr>
        <p:spPr>
          <a:xfrm>
            <a:off x="2553042" y="2340037"/>
            <a:ext cx="11492342" cy="261084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smtClean="0"/>
              <a:t>Due to the fast pace of today’s business world, business hardware devices are used only for 3-5years</a:t>
            </a:r>
          </a:p>
          <a:p>
            <a:pPr marL="285750" indent="-285750">
              <a:lnSpc>
                <a:spcPct val="150000"/>
              </a:lnSpc>
              <a:buFont typeface="Arial" panose="020B0604020202020204" pitchFamily="34" charset="0"/>
              <a:buChar char="•"/>
            </a:pPr>
            <a:r>
              <a:rPr lang="en-US" sz="2800" dirty="0"/>
              <a:t>With the deletion of date and the refurbishment of the hardware provided it is possible to </a:t>
            </a:r>
            <a:r>
              <a:rPr lang="en-US" sz="2800" b="1" dirty="0"/>
              <a:t>reduce electric </a:t>
            </a:r>
            <a:r>
              <a:rPr lang="en-US" sz="2800" b="1" dirty="0" smtClean="0"/>
              <a:t>waste</a:t>
            </a:r>
            <a:endParaRPr lang="en-US" sz="2800" dirty="0"/>
          </a:p>
        </p:txBody>
      </p:sp>
      <p:sp>
        <p:nvSpPr>
          <p:cNvPr id="14" name="Rechteck 13"/>
          <p:cNvSpPr/>
          <p:nvPr/>
        </p:nvSpPr>
        <p:spPr>
          <a:xfrm>
            <a:off x="307408" y="5718367"/>
            <a:ext cx="13766731" cy="2940899"/>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feld 14"/>
          <p:cNvSpPr txBox="1"/>
          <p:nvPr/>
        </p:nvSpPr>
        <p:spPr>
          <a:xfrm>
            <a:off x="2609832" y="5870635"/>
            <a:ext cx="11492342" cy="267765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smtClean="0"/>
              <a:t>Different target groups have access to </a:t>
            </a:r>
            <a:r>
              <a:rPr lang="en-US" sz="2800" b="1" dirty="0" smtClean="0"/>
              <a:t>decent priced </a:t>
            </a:r>
            <a:r>
              <a:rPr lang="en-US" sz="2800" dirty="0" smtClean="0"/>
              <a:t>IT hardware, for example for schools, educations associations and clubs</a:t>
            </a:r>
          </a:p>
          <a:p>
            <a:pPr marL="285750" indent="-285750">
              <a:lnSpc>
                <a:spcPct val="150000"/>
              </a:lnSpc>
              <a:buFont typeface="Arial" panose="020B0604020202020204" pitchFamily="34" charset="0"/>
              <a:buChar char="•"/>
            </a:pPr>
            <a:r>
              <a:rPr lang="en-US" sz="2800" dirty="0" smtClean="0"/>
              <a:t>All technical equipment sold by </a:t>
            </a:r>
            <a:r>
              <a:rPr lang="en-US" sz="2800" dirty="0" err="1" smtClean="0"/>
              <a:t>Compuritas</a:t>
            </a:r>
            <a:r>
              <a:rPr lang="en-US" sz="2800" dirty="0" smtClean="0"/>
              <a:t> has an extended guarantee of 24 months to increase trus</a:t>
            </a:r>
            <a:r>
              <a:rPr lang="en-US" sz="2800" dirty="0"/>
              <a:t>t</a:t>
            </a:r>
            <a:endParaRPr lang="en-US" sz="2800" dirty="0" smtClean="0"/>
          </a:p>
        </p:txBody>
      </p:sp>
    </p:spTree>
    <p:extLst>
      <p:ext uri="{BB962C8B-B14F-4D97-AF65-F5344CB8AC3E}">
        <p14:creationId xmlns:p14="http://schemas.microsoft.com/office/powerpoint/2010/main" val="15694951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33</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Founders Profile</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2050" name="Picture 2" descr="https://lh5.googleusercontent.com/ebpPq9lvrfF5AwpU89XoUABHJFAZ39ck1qWdibauDEC9__fsEjlhm9QWwr6jIpOO0_ilb-1RHTPBL1dawqo_yhexfpQrAhLRuJbGGI1bWgXbLXdmxdjrDONsrIPJvhvaD-xKxk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0783" y="2409639"/>
            <a:ext cx="533400" cy="501073"/>
          </a:xfrm>
          <a:prstGeom prst="rect">
            <a:avLst/>
          </a:prstGeom>
          <a:noFill/>
          <a:extLst>
            <a:ext uri="{909E8E84-426E-40DD-AFC4-6F175D3DCCD1}">
              <a14:hiddenFill xmlns:a14="http://schemas.microsoft.com/office/drawing/2010/main">
                <a:solidFill>
                  <a:srgbClr val="FFFFFF"/>
                </a:solidFill>
              </a14:hiddenFill>
            </a:ext>
          </a:extLst>
        </p:spPr>
      </p:pic>
      <p:sp>
        <p:nvSpPr>
          <p:cNvPr id="11" name="Textfeld 10"/>
          <p:cNvSpPr txBox="1"/>
          <p:nvPr/>
        </p:nvSpPr>
        <p:spPr>
          <a:xfrm>
            <a:off x="1469283" y="2019300"/>
            <a:ext cx="11492342" cy="4448013"/>
          </a:xfrm>
          <a:prstGeom prst="rect">
            <a:avLst/>
          </a:prstGeom>
          <a:noFill/>
        </p:spPr>
        <p:txBody>
          <a:bodyPr wrap="square" rtlCol="0">
            <a:spAutoFit/>
          </a:bodyPr>
          <a:lstStyle/>
          <a:p>
            <a:pPr>
              <a:lnSpc>
                <a:spcPct val="150000"/>
              </a:lnSpc>
            </a:pPr>
            <a:r>
              <a:rPr lang="en-US" sz="4000" dirty="0" smtClean="0"/>
              <a:t>Founder: </a:t>
            </a:r>
            <a:r>
              <a:rPr lang="en-US" sz="4000" dirty="0" err="1" smtClean="0"/>
              <a:t>Rüdiger</a:t>
            </a:r>
            <a:r>
              <a:rPr lang="en-US" sz="4000" dirty="0" smtClean="0"/>
              <a:t> </a:t>
            </a:r>
            <a:r>
              <a:rPr lang="en-US" sz="4000" dirty="0" err="1" smtClean="0"/>
              <a:t>Wezl-Piewald</a:t>
            </a:r>
            <a:endParaRPr lang="en-US" sz="4000" dirty="0" smtClean="0"/>
          </a:p>
          <a:p>
            <a:pPr>
              <a:lnSpc>
                <a:spcPct val="150000"/>
              </a:lnSpc>
            </a:pPr>
            <a:r>
              <a:rPr lang="en-US" sz="4000" dirty="0" smtClean="0"/>
              <a:t>Founded 2009</a:t>
            </a:r>
          </a:p>
          <a:p>
            <a:pPr>
              <a:lnSpc>
                <a:spcPct val="150000"/>
              </a:lnSpc>
            </a:pPr>
            <a:r>
              <a:rPr lang="en-US" sz="4000" dirty="0" smtClean="0"/>
              <a:t>Handed over to Matthias Di </a:t>
            </a:r>
            <a:r>
              <a:rPr lang="en-US" sz="4000" dirty="0" err="1" smtClean="0"/>
              <a:t>Felice</a:t>
            </a:r>
            <a:r>
              <a:rPr lang="en-US" sz="4000" dirty="0" smtClean="0"/>
              <a:t>, CEO</a:t>
            </a:r>
          </a:p>
          <a:p>
            <a:pPr>
              <a:lnSpc>
                <a:spcPct val="150000"/>
              </a:lnSpc>
            </a:pPr>
            <a:r>
              <a:rPr lang="en-US" sz="4000" dirty="0" smtClean="0">
                <a:hlinkClick r:id="rId6"/>
              </a:rPr>
              <a:t>2015: Expansion required investors </a:t>
            </a:r>
            <a:endParaRPr lang="en-US" sz="4000" dirty="0" smtClean="0"/>
          </a:p>
          <a:p>
            <a:pPr>
              <a:lnSpc>
                <a:spcPct val="150000"/>
              </a:lnSpc>
            </a:pPr>
            <a:endParaRPr lang="en-US" sz="3200" dirty="0"/>
          </a:p>
        </p:txBody>
      </p:sp>
      <p:pic>
        <p:nvPicPr>
          <p:cNvPr id="13" name="Picture 2" descr="https://lh5.googleusercontent.com/ebpPq9lvrfF5AwpU89XoUABHJFAZ39ck1qWdibauDEC9__fsEjlhm9QWwr6jIpOO0_ilb-1RHTPBL1dawqo_yhexfpQrAhLRuJbGGI1bWgXbLXdmxdjrDONsrIPJvhvaD-xKxk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734" y="3263226"/>
            <a:ext cx="533400" cy="50107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s://lh5.googleusercontent.com/ebpPq9lvrfF5AwpU89XoUABHJFAZ39ck1qWdibauDEC9__fsEjlhm9QWwr6jIpOO0_ilb-1RHTPBL1dawqo_yhexfpQrAhLRuJbGGI1bWgXbLXdmxdjrDONsrIPJvhvaD-xKxk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3627" y="4240000"/>
            <a:ext cx="533400" cy="50107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s://lh5.googleusercontent.com/ebpPq9lvrfF5AwpU89XoUABHJFAZ39ck1qWdibauDEC9__fsEjlhm9QWwr6jIpOO0_ilb-1RHTPBL1dawqo_yhexfpQrAhLRuJbGGI1bWgXbLXdmxdjrDONsrIPJvhvaD-xKxk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3627" y="5191403"/>
            <a:ext cx="533400" cy="501073"/>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p:cNvPicPr>
            <a:picLocks noChangeAspect="1"/>
          </p:cNvPicPr>
          <p:nvPr/>
        </p:nvPicPr>
        <p:blipFill>
          <a:blip r:embed="rId7"/>
          <a:stretch>
            <a:fillRect/>
          </a:stretch>
        </p:blipFill>
        <p:spPr>
          <a:xfrm>
            <a:off x="1582792" y="6317722"/>
            <a:ext cx="2509113" cy="1657350"/>
          </a:xfrm>
          <a:prstGeom prst="rect">
            <a:avLst/>
          </a:prstGeom>
        </p:spPr>
      </p:pic>
      <p:pic>
        <p:nvPicPr>
          <p:cNvPr id="6" name="Grafik 5"/>
          <p:cNvPicPr>
            <a:picLocks noChangeAspect="1"/>
          </p:cNvPicPr>
          <p:nvPr/>
        </p:nvPicPr>
        <p:blipFill>
          <a:blip r:embed="rId8"/>
          <a:stretch>
            <a:fillRect/>
          </a:stretch>
        </p:blipFill>
        <p:spPr>
          <a:xfrm>
            <a:off x="5980918" y="6317722"/>
            <a:ext cx="2362200" cy="1657350"/>
          </a:xfrm>
          <a:prstGeom prst="rect">
            <a:avLst/>
          </a:prstGeom>
        </p:spPr>
      </p:pic>
    </p:spTree>
    <p:extLst>
      <p:ext uri="{BB962C8B-B14F-4D97-AF65-F5344CB8AC3E}">
        <p14:creationId xmlns:p14="http://schemas.microsoft.com/office/powerpoint/2010/main" val="33091434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34</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Social Mission</a:t>
            </a:r>
            <a:endParaRPr lang="de-AT" dirty="0"/>
          </a:p>
        </p:txBody>
      </p:sp>
      <p:sp>
        <p:nvSpPr>
          <p:cNvPr id="23" name="Rechteck 22"/>
          <p:cNvSpPr/>
          <p:nvPr/>
        </p:nvSpPr>
        <p:spPr>
          <a:xfrm>
            <a:off x="278653" y="1783529"/>
            <a:ext cx="13970747"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3074" name="Picture 2" descr="https://lh6.googleusercontent.com/ipnJNCSvPF65AoygTB2sXPtqc8fsQpJwFfS4RNvQTcgWYY4wVD9y5ewelahZgcZaXM7lpI2PH5ostaLcaUr8rDkuH46LKHr9bR-XfGxOVtboKnJ2eHmPop-7bJC1Cyk4XmL23d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1159" y="2284234"/>
            <a:ext cx="628650" cy="619126"/>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p:cNvSpPr txBox="1"/>
          <p:nvPr/>
        </p:nvSpPr>
        <p:spPr>
          <a:xfrm>
            <a:off x="1379185" y="2290124"/>
            <a:ext cx="11980488" cy="2246769"/>
          </a:xfrm>
          <a:prstGeom prst="rect">
            <a:avLst/>
          </a:prstGeom>
          <a:noFill/>
        </p:spPr>
        <p:txBody>
          <a:bodyPr wrap="square" rtlCol="0">
            <a:spAutoFit/>
          </a:bodyPr>
          <a:lstStyle/>
          <a:p>
            <a:r>
              <a:rPr lang="en-US" sz="2800" dirty="0" err="1" smtClean="0"/>
              <a:t>Rüdiger</a:t>
            </a:r>
            <a:r>
              <a:rPr lang="en-US" sz="2800" dirty="0" smtClean="0"/>
              <a:t> noticed in Brazil:</a:t>
            </a:r>
          </a:p>
          <a:p>
            <a:pPr marL="914400" indent="-457200">
              <a:buFont typeface="Wingdings" panose="05000000000000000000" pitchFamily="2" charset="2"/>
              <a:buChar char="ü"/>
            </a:pPr>
            <a:r>
              <a:rPr lang="en-US" sz="2800" dirty="0" smtClean="0"/>
              <a:t> the exclusion of children from the digital world</a:t>
            </a:r>
          </a:p>
          <a:p>
            <a:pPr marL="914400" indent="-457200">
              <a:buFont typeface="Wingdings" panose="05000000000000000000" pitchFamily="2" charset="2"/>
              <a:buChar char="ü"/>
            </a:pPr>
            <a:r>
              <a:rPr lang="en-US" sz="2800" dirty="0" smtClean="0"/>
              <a:t>parents were not able to afford access to education through It devices &amp; infrastructure</a:t>
            </a:r>
          </a:p>
          <a:p>
            <a:r>
              <a:rPr lang="en-US" sz="2800" dirty="0" smtClean="0"/>
              <a:t> </a:t>
            </a:r>
            <a:endParaRPr lang="en-US" sz="2800" dirty="0"/>
          </a:p>
        </p:txBody>
      </p:sp>
      <p:pic>
        <p:nvPicPr>
          <p:cNvPr id="11" name="Picture 2" descr="https://lh6.googleusercontent.com/ipnJNCSvPF65AoygTB2sXPtqc8fsQpJwFfS4RNvQTcgWYY4wVD9y5ewelahZgcZaXM7lpI2PH5ostaLcaUr8rDkuH46LKHr9bR-XfGxOVtboKnJ2eHmPop-7bJC1Cyk4XmL23d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847" y="4305300"/>
            <a:ext cx="628650" cy="6191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feld 12"/>
          <p:cNvSpPr txBox="1"/>
          <p:nvPr/>
        </p:nvSpPr>
        <p:spPr>
          <a:xfrm>
            <a:off x="1379185" y="4429280"/>
            <a:ext cx="13146440" cy="2677656"/>
          </a:xfrm>
          <a:prstGeom prst="rect">
            <a:avLst/>
          </a:prstGeom>
          <a:noFill/>
        </p:spPr>
        <p:txBody>
          <a:bodyPr wrap="square" rtlCol="0">
            <a:spAutoFit/>
          </a:bodyPr>
          <a:lstStyle/>
          <a:p>
            <a:r>
              <a:rPr lang="en-US" sz="2800" dirty="0" smtClean="0"/>
              <a:t>Situation in Austria:</a:t>
            </a:r>
          </a:p>
          <a:p>
            <a:pPr marL="854075" indent="-336550">
              <a:buFont typeface="Wingdings" panose="05000000000000000000" pitchFamily="2" charset="2"/>
              <a:buChar char="ü"/>
            </a:pPr>
            <a:r>
              <a:rPr lang="en-US" sz="2800" dirty="0"/>
              <a:t>	Austrian companies usually only use the highest quality </a:t>
            </a:r>
            <a:r>
              <a:rPr lang="en-US" sz="2800" dirty="0" smtClean="0"/>
              <a:t>hardware</a:t>
            </a:r>
          </a:p>
          <a:p>
            <a:pPr marL="854075" indent="-336550">
              <a:buFont typeface="Wingdings" panose="05000000000000000000" pitchFamily="2" charset="2"/>
              <a:buChar char="ü"/>
            </a:pPr>
            <a:r>
              <a:rPr lang="en-US" sz="2800" dirty="0"/>
              <a:t>	characterized by their durability, thus long warranty period and high </a:t>
            </a:r>
            <a:r>
              <a:rPr lang="en-US" sz="2800" dirty="0" smtClean="0"/>
              <a:t>performance</a:t>
            </a:r>
          </a:p>
          <a:p>
            <a:pPr marL="854075" indent="-336550">
              <a:buFont typeface="Wingdings" panose="05000000000000000000" pitchFamily="2" charset="2"/>
              <a:buChar char="ü"/>
            </a:pPr>
            <a:r>
              <a:rPr lang="en-US" sz="2800" dirty="0" smtClean="0"/>
              <a:t>	After </a:t>
            </a:r>
            <a:r>
              <a:rPr lang="en-US" sz="2800" dirty="0"/>
              <a:t>3-5 years, these devices are regularly exchanged and are in principle in </a:t>
            </a:r>
            <a:r>
              <a:rPr lang="en-US" sz="2800" dirty="0" smtClean="0"/>
              <a:t>	perfect </a:t>
            </a:r>
            <a:r>
              <a:rPr lang="en-US" sz="2800" dirty="0"/>
              <a:t>working </a:t>
            </a:r>
            <a:r>
              <a:rPr lang="en-US" sz="2800" dirty="0" smtClean="0"/>
              <a:t>order</a:t>
            </a:r>
          </a:p>
          <a:p>
            <a:r>
              <a:rPr lang="en-US" sz="2800" dirty="0" smtClean="0"/>
              <a:t> </a:t>
            </a:r>
            <a:endParaRPr lang="en-US" sz="2800" dirty="0"/>
          </a:p>
        </p:txBody>
      </p:sp>
      <p:pic>
        <p:nvPicPr>
          <p:cNvPr id="14" name="Picture 2" descr="https://lh6.googleusercontent.com/ipnJNCSvPF65AoygTB2sXPtqc8fsQpJwFfS4RNvQTcgWYY4wVD9y5ewelahZgcZaXM7lpI2PH5ostaLcaUr8rDkuH46LKHr9bR-XfGxOVtboKnJ2eHmPop-7bJC1Cyk4XmL23d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847" y="6807794"/>
            <a:ext cx="628650" cy="619126"/>
          </a:xfrm>
          <a:prstGeom prst="rect">
            <a:avLst/>
          </a:prstGeom>
          <a:noFill/>
          <a:extLst>
            <a:ext uri="{909E8E84-426E-40DD-AFC4-6F175D3DCCD1}">
              <a14:hiddenFill xmlns:a14="http://schemas.microsoft.com/office/drawing/2010/main">
                <a:solidFill>
                  <a:srgbClr val="FFFFFF"/>
                </a:solidFill>
              </a14:hiddenFill>
            </a:ext>
          </a:extLst>
        </p:spPr>
      </p:pic>
      <p:sp>
        <p:nvSpPr>
          <p:cNvPr id="15" name="Textfeld 14"/>
          <p:cNvSpPr txBox="1"/>
          <p:nvPr/>
        </p:nvSpPr>
        <p:spPr>
          <a:xfrm>
            <a:off x="1369246" y="6869681"/>
            <a:ext cx="13146440" cy="1815882"/>
          </a:xfrm>
          <a:prstGeom prst="rect">
            <a:avLst/>
          </a:prstGeom>
          <a:noFill/>
        </p:spPr>
        <p:txBody>
          <a:bodyPr wrap="square" rtlCol="0">
            <a:spAutoFit/>
          </a:bodyPr>
          <a:lstStyle/>
          <a:p>
            <a:r>
              <a:rPr lang="en-US" sz="2800" dirty="0" smtClean="0"/>
              <a:t>Social Mission:</a:t>
            </a:r>
          </a:p>
          <a:p>
            <a:pPr marL="854075" indent="-336550">
              <a:buFont typeface="Wingdings" panose="05000000000000000000" pitchFamily="2" charset="2"/>
              <a:buChar char="ü"/>
            </a:pPr>
            <a:r>
              <a:rPr lang="en-US" sz="2800" dirty="0"/>
              <a:t>	</a:t>
            </a:r>
            <a:r>
              <a:rPr lang="en-US" sz="2800" dirty="0" smtClean="0"/>
              <a:t>helping schools with low-budget but high quality equipment</a:t>
            </a:r>
          </a:p>
          <a:p>
            <a:pPr marL="854075" indent="-336550">
              <a:buFont typeface="Wingdings" panose="05000000000000000000" pitchFamily="2" charset="2"/>
              <a:buChar char="ü"/>
            </a:pPr>
            <a:r>
              <a:rPr lang="en-US" sz="2800" dirty="0" smtClean="0"/>
              <a:t>Tailor-made solutions</a:t>
            </a:r>
          </a:p>
          <a:p>
            <a:pPr marL="854075" indent="-336550">
              <a:buFont typeface="Wingdings" panose="05000000000000000000" pitchFamily="2" charset="2"/>
              <a:buChar char="ü"/>
            </a:pPr>
            <a:r>
              <a:rPr lang="en-US" sz="2800" dirty="0" smtClean="0"/>
              <a:t>Reduce electronic waste </a:t>
            </a:r>
            <a:endParaRPr lang="en-US" sz="2800" dirty="0"/>
          </a:p>
        </p:txBody>
      </p:sp>
    </p:spTree>
    <p:extLst>
      <p:ext uri="{BB962C8B-B14F-4D97-AF65-F5344CB8AC3E}">
        <p14:creationId xmlns:p14="http://schemas.microsoft.com/office/powerpoint/2010/main" val="5704529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35</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Value Proposition</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4098" name="Picture 2" descr="https://lh3.googleusercontent.com/olOVcixNBl1MnfVNp6Fn1uvVDDZpqd2KytvC21uIYAIidahF4kZ6_C233tdTetg1SZhBUj2EDYm_oB0Lj9uxlxtNHqA72jVRYPyp11ctlmTRz6wgSLwlrs44bO_pJRCUytJ90W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209" y="2298521"/>
            <a:ext cx="590550" cy="59055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lh3.googleusercontent.com/olOVcixNBl1MnfVNp6Fn1uvVDDZpqd2KytvC21uIYAIidahF4kZ6_C233tdTetg1SZhBUj2EDYm_oB0Lj9uxlxtNHqA72jVRYPyp11ctlmTRz6wgSLwlrs44bO_pJRCUytJ90W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420" y="4335571"/>
            <a:ext cx="590550" cy="5905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lh3.googleusercontent.com/olOVcixNBl1MnfVNp6Fn1uvVDDZpqd2KytvC21uIYAIidahF4kZ6_C233tdTetg1SZhBUj2EDYm_oB0Lj9uxlxtNHqA72jVRYPyp11ctlmTRz6wgSLwlrs44bO_pJRCUytJ90W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420" y="6456873"/>
            <a:ext cx="590550" cy="590551"/>
          </a:xfrm>
          <a:prstGeom prst="rect">
            <a:avLst/>
          </a:prstGeom>
          <a:noFill/>
          <a:extLst>
            <a:ext uri="{909E8E84-426E-40DD-AFC4-6F175D3DCCD1}">
              <a14:hiddenFill xmlns:a14="http://schemas.microsoft.com/office/drawing/2010/main">
                <a:solidFill>
                  <a:srgbClr val="FFFFFF"/>
                </a:solidFill>
              </a14:hiddenFill>
            </a:ext>
          </a:extLst>
        </p:spPr>
      </p:pic>
      <p:sp>
        <p:nvSpPr>
          <p:cNvPr id="13" name="Textfeld 12"/>
          <p:cNvSpPr txBox="1"/>
          <p:nvPr/>
        </p:nvSpPr>
        <p:spPr>
          <a:xfrm>
            <a:off x="1563070" y="2412018"/>
            <a:ext cx="11980488" cy="1077218"/>
          </a:xfrm>
          <a:prstGeom prst="rect">
            <a:avLst/>
          </a:prstGeom>
          <a:noFill/>
        </p:spPr>
        <p:txBody>
          <a:bodyPr wrap="square" rtlCol="0">
            <a:spAutoFit/>
          </a:bodyPr>
          <a:lstStyle/>
          <a:p>
            <a:r>
              <a:rPr lang="en-US" sz="3200" dirty="0" smtClean="0"/>
              <a:t>Life-cycle extension of computer and hardware </a:t>
            </a:r>
          </a:p>
          <a:p>
            <a:r>
              <a:rPr lang="en-US" sz="3200" dirty="0" smtClean="0"/>
              <a:t> </a:t>
            </a:r>
            <a:endParaRPr lang="en-US" sz="3200" dirty="0"/>
          </a:p>
        </p:txBody>
      </p:sp>
      <p:sp>
        <p:nvSpPr>
          <p:cNvPr id="14" name="Textfeld 13"/>
          <p:cNvSpPr txBox="1"/>
          <p:nvPr/>
        </p:nvSpPr>
        <p:spPr>
          <a:xfrm>
            <a:off x="1500011" y="4345193"/>
            <a:ext cx="11980488" cy="1077218"/>
          </a:xfrm>
          <a:prstGeom prst="rect">
            <a:avLst/>
          </a:prstGeom>
          <a:noFill/>
        </p:spPr>
        <p:txBody>
          <a:bodyPr wrap="square" rtlCol="0">
            <a:spAutoFit/>
          </a:bodyPr>
          <a:lstStyle/>
          <a:p>
            <a:r>
              <a:rPr lang="en-US" sz="3200" dirty="0" smtClean="0"/>
              <a:t>Reduce electronic waste</a:t>
            </a:r>
          </a:p>
          <a:p>
            <a:r>
              <a:rPr lang="en-US" sz="3200" dirty="0" smtClean="0"/>
              <a:t> </a:t>
            </a:r>
            <a:endParaRPr lang="en-US" sz="3200" dirty="0"/>
          </a:p>
        </p:txBody>
      </p:sp>
      <p:sp>
        <p:nvSpPr>
          <p:cNvPr id="15" name="Textfeld 14"/>
          <p:cNvSpPr txBox="1"/>
          <p:nvPr/>
        </p:nvSpPr>
        <p:spPr>
          <a:xfrm>
            <a:off x="1500011" y="6453504"/>
            <a:ext cx="11980488" cy="1077218"/>
          </a:xfrm>
          <a:prstGeom prst="rect">
            <a:avLst/>
          </a:prstGeom>
          <a:noFill/>
        </p:spPr>
        <p:txBody>
          <a:bodyPr wrap="square" rtlCol="0">
            <a:spAutoFit/>
          </a:bodyPr>
          <a:lstStyle/>
          <a:p>
            <a:r>
              <a:rPr lang="en-US" sz="3200" dirty="0" smtClean="0"/>
              <a:t>Enable disadvantaged target groups to have access to IT</a:t>
            </a:r>
          </a:p>
          <a:p>
            <a:r>
              <a:rPr lang="en-US" sz="3200" dirty="0" smtClean="0"/>
              <a:t> </a:t>
            </a:r>
            <a:endParaRPr lang="en-US" sz="3200" dirty="0"/>
          </a:p>
        </p:txBody>
      </p:sp>
    </p:spTree>
    <p:extLst>
      <p:ext uri="{BB962C8B-B14F-4D97-AF65-F5344CB8AC3E}">
        <p14:creationId xmlns:p14="http://schemas.microsoft.com/office/powerpoint/2010/main" val="71599305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36</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Social Impact</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6146" name="Picture 2" descr="https://lh3.googleusercontent.com/ZHKUWgd9E_BFMHStli-To4kmArQmE3pEvAbn0ebMst2enWtCCkqHyzVPCuXAbc26lgByAJzZnR0HDXrNgNmXKJ57bpTKUFzc_Dhfh_ACTTqBWTe-QczvN4vPwzjrJ2kwcMjeJo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322" y="2593797"/>
            <a:ext cx="949078" cy="1023226"/>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p:cNvSpPr txBox="1"/>
          <p:nvPr/>
        </p:nvSpPr>
        <p:spPr>
          <a:xfrm>
            <a:off x="2194655" y="2852291"/>
            <a:ext cx="11980488" cy="1077218"/>
          </a:xfrm>
          <a:prstGeom prst="rect">
            <a:avLst/>
          </a:prstGeom>
          <a:noFill/>
        </p:spPr>
        <p:txBody>
          <a:bodyPr wrap="square" rtlCol="0">
            <a:spAutoFit/>
          </a:bodyPr>
          <a:lstStyle/>
          <a:p>
            <a:r>
              <a:rPr lang="en-US" sz="3200" dirty="0" smtClean="0"/>
              <a:t>Increase the access to education</a:t>
            </a:r>
          </a:p>
          <a:p>
            <a:r>
              <a:rPr lang="en-US" sz="3200" dirty="0" smtClean="0"/>
              <a:t> </a:t>
            </a:r>
            <a:endParaRPr lang="en-US" sz="3200" dirty="0"/>
          </a:p>
        </p:txBody>
      </p:sp>
      <p:pic>
        <p:nvPicPr>
          <p:cNvPr id="11" name="Picture 2" descr="https://lh3.googleusercontent.com/ZHKUWgd9E_BFMHStli-To4kmArQmE3pEvAbn0ebMst2enWtCCkqHyzVPCuXAbc26lgByAJzZnR0HDXrNgNmXKJ57bpTKUFzc_Dhfh_ACTTqBWTe-QczvN4vPwzjrJ2kwcMjeJo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322" y="4198172"/>
            <a:ext cx="949078" cy="10232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feld 12"/>
          <p:cNvSpPr txBox="1"/>
          <p:nvPr/>
        </p:nvSpPr>
        <p:spPr>
          <a:xfrm>
            <a:off x="2064896" y="4586354"/>
            <a:ext cx="11980488" cy="1077218"/>
          </a:xfrm>
          <a:prstGeom prst="rect">
            <a:avLst/>
          </a:prstGeom>
          <a:noFill/>
        </p:spPr>
        <p:txBody>
          <a:bodyPr wrap="square" rtlCol="0">
            <a:spAutoFit/>
          </a:bodyPr>
          <a:lstStyle/>
          <a:p>
            <a:r>
              <a:rPr lang="en-US" sz="3200" dirty="0" smtClean="0"/>
              <a:t>Raise awareness on the topic of refurbished devices</a:t>
            </a:r>
          </a:p>
          <a:p>
            <a:r>
              <a:rPr lang="en-US" sz="3200" dirty="0" smtClean="0"/>
              <a:t> </a:t>
            </a:r>
            <a:endParaRPr lang="en-US" sz="3200" dirty="0"/>
          </a:p>
        </p:txBody>
      </p:sp>
      <p:pic>
        <p:nvPicPr>
          <p:cNvPr id="14" name="Picture 2" descr="https://lh3.googleusercontent.com/ZHKUWgd9E_BFMHStli-To4kmArQmE3pEvAbn0ebMst2enWtCCkqHyzVPCuXAbc26lgByAJzZnR0HDXrNgNmXKJ57bpTKUFzc_Dhfh_ACTTqBWTe-QczvN4vPwzjrJ2kwcMjeJo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4935" y="6031665"/>
            <a:ext cx="949078" cy="1023226"/>
          </a:xfrm>
          <a:prstGeom prst="rect">
            <a:avLst/>
          </a:prstGeom>
          <a:noFill/>
          <a:extLst>
            <a:ext uri="{909E8E84-426E-40DD-AFC4-6F175D3DCCD1}">
              <a14:hiddenFill xmlns:a14="http://schemas.microsoft.com/office/drawing/2010/main">
                <a:solidFill>
                  <a:srgbClr val="FFFFFF"/>
                </a:solidFill>
              </a14:hiddenFill>
            </a:ext>
          </a:extLst>
        </p:spPr>
      </p:pic>
      <p:sp>
        <p:nvSpPr>
          <p:cNvPr id="15" name="Textfeld 14"/>
          <p:cNvSpPr txBox="1"/>
          <p:nvPr/>
        </p:nvSpPr>
        <p:spPr>
          <a:xfrm>
            <a:off x="2100015" y="6341180"/>
            <a:ext cx="11980488" cy="1077218"/>
          </a:xfrm>
          <a:prstGeom prst="rect">
            <a:avLst/>
          </a:prstGeom>
          <a:noFill/>
        </p:spPr>
        <p:txBody>
          <a:bodyPr wrap="square" rtlCol="0">
            <a:spAutoFit/>
          </a:bodyPr>
          <a:lstStyle/>
          <a:p>
            <a:r>
              <a:rPr lang="en-US" sz="3200" dirty="0" smtClean="0"/>
              <a:t>Social Reporting Standards</a:t>
            </a:r>
          </a:p>
          <a:p>
            <a:r>
              <a:rPr lang="en-US" sz="3200" dirty="0" smtClean="0"/>
              <a:t> </a:t>
            </a:r>
            <a:endParaRPr lang="en-US" sz="3200" dirty="0"/>
          </a:p>
        </p:txBody>
      </p:sp>
    </p:spTree>
    <p:extLst>
      <p:ext uri="{BB962C8B-B14F-4D97-AF65-F5344CB8AC3E}">
        <p14:creationId xmlns:p14="http://schemas.microsoft.com/office/powerpoint/2010/main" val="4824850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37</a:t>
            </a:fld>
            <a:endParaRPr lang="en-US"/>
          </a:p>
        </p:txBody>
      </p:sp>
      <p:sp>
        <p:nvSpPr>
          <p:cNvPr id="12" name="TextBox 5"/>
          <p:cNvSpPr txBox="1"/>
          <p:nvPr/>
        </p:nvSpPr>
        <p:spPr>
          <a:xfrm>
            <a:off x="845484" y="471577"/>
            <a:ext cx="158115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Key Success Factors</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5122" name="Picture 2" descr="https://lh3.googleusercontent.com/x7pXTui6XRFgy-z3UYXtfiJWh_kvlzJWz9Bxmu8QKwcOO-6tTrR9RqHj4afvTQEbiTF-AjuLls-VeDR85eSuVE4jnxhU0P3keebM_LQBOeydTsGGD6UiUYNbWE5aepqgyatstU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209" y="2400300"/>
            <a:ext cx="590550" cy="6096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lh3.googleusercontent.com/x7pXTui6XRFgy-z3UYXtfiJWh_kvlzJWz9Bxmu8QKwcOO-6tTrR9RqHj4afvTQEbiTF-AjuLls-VeDR85eSuVE4jnxhU0P3keebM_LQBOeydTsGGD6UiUYNbWE5aepqgyatstU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7696" y="4259488"/>
            <a:ext cx="590550" cy="7468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feld 10"/>
          <p:cNvSpPr txBox="1"/>
          <p:nvPr/>
        </p:nvSpPr>
        <p:spPr>
          <a:xfrm>
            <a:off x="1558361" y="2398643"/>
            <a:ext cx="11980488" cy="1569660"/>
          </a:xfrm>
          <a:prstGeom prst="rect">
            <a:avLst/>
          </a:prstGeom>
          <a:noFill/>
        </p:spPr>
        <p:txBody>
          <a:bodyPr wrap="square" rtlCol="0">
            <a:spAutoFit/>
          </a:bodyPr>
          <a:lstStyle/>
          <a:p>
            <a:r>
              <a:rPr lang="en-US" sz="3200" dirty="0" smtClean="0"/>
              <a:t>2013  - restructuring its legal form</a:t>
            </a:r>
          </a:p>
          <a:p>
            <a:r>
              <a:rPr lang="en-US" sz="3200" dirty="0"/>
              <a:t>	</a:t>
            </a:r>
            <a:r>
              <a:rPr lang="en-US" sz="3200" dirty="0" smtClean="0"/>
              <a:t>- increased number of services</a:t>
            </a:r>
          </a:p>
          <a:p>
            <a:r>
              <a:rPr lang="en-US" sz="3200" dirty="0" smtClean="0"/>
              <a:t> </a:t>
            </a:r>
            <a:endParaRPr lang="en-US" sz="3200" dirty="0"/>
          </a:p>
        </p:txBody>
      </p:sp>
      <p:sp>
        <p:nvSpPr>
          <p:cNvPr id="13" name="Textfeld 12"/>
          <p:cNvSpPr txBox="1"/>
          <p:nvPr/>
        </p:nvSpPr>
        <p:spPr>
          <a:xfrm>
            <a:off x="1661640" y="4421588"/>
            <a:ext cx="11980488" cy="584775"/>
          </a:xfrm>
          <a:prstGeom prst="rect">
            <a:avLst/>
          </a:prstGeom>
          <a:noFill/>
        </p:spPr>
        <p:txBody>
          <a:bodyPr wrap="square" rtlCol="0">
            <a:spAutoFit/>
          </a:bodyPr>
          <a:lstStyle/>
          <a:p>
            <a:r>
              <a:rPr lang="en-US" sz="3200" dirty="0" smtClean="0"/>
              <a:t>Key partners</a:t>
            </a:r>
          </a:p>
        </p:txBody>
      </p:sp>
      <p:pic>
        <p:nvPicPr>
          <p:cNvPr id="14" name="Picture 4" descr="https://lh3.googleusercontent.com/x7pXTui6XRFgy-z3UYXtfiJWh_kvlzJWz9Bxmu8QKwcOO-6tTrR9RqHj4afvTQEbiTF-AjuLls-VeDR85eSuVE4jnxhU0P3keebM_LQBOeydTsGGD6UiUYNbWE5aepqgyatstU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3246" y="6021222"/>
            <a:ext cx="590550" cy="746875"/>
          </a:xfrm>
          <a:prstGeom prst="rect">
            <a:avLst/>
          </a:prstGeom>
          <a:noFill/>
          <a:extLst>
            <a:ext uri="{909E8E84-426E-40DD-AFC4-6F175D3DCCD1}">
              <a14:hiddenFill xmlns:a14="http://schemas.microsoft.com/office/drawing/2010/main">
                <a:solidFill>
                  <a:srgbClr val="FFFFFF"/>
                </a:solidFill>
              </a14:hiddenFill>
            </a:ext>
          </a:extLst>
        </p:spPr>
      </p:pic>
      <p:sp>
        <p:nvSpPr>
          <p:cNvPr id="15" name="Textfeld 14"/>
          <p:cNvSpPr txBox="1"/>
          <p:nvPr/>
        </p:nvSpPr>
        <p:spPr>
          <a:xfrm>
            <a:off x="1661640" y="5906414"/>
            <a:ext cx="11980488" cy="3046988"/>
          </a:xfrm>
          <a:prstGeom prst="rect">
            <a:avLst/>
          </a:prstGeom>
          <a:noFill/>
        </p:spPr>
        <p:txBody>
          <a:bodyPr wrap="square" rtlCol="0">
            <a:spAutoFit/>
          </a:bodyPr>
          <a:lstStyle/>
          <a:p>
            <a:r>
              <a:rPr lang="en-US" sz="3200" dirty="0" smtClean="0"/>
              <a:t>Mistakes</a:t>
            </a:r>
          </a:p>
          <a:p>
            <a:pPr marL="914400" indent="-457200">
              <a:buFont typeface="Wingdings" panose="05000000000000000000" pitchFamily="2" charset="2"/>
              <a:buChar char="Ø"/>
            </a:pPr>
            <a:r>
              <a:rPr lang="en-US" sz="3200" dirty="0" smtClean="0"/>
              <a:t>too much emphasis on social &amp; ecological impact and not on a sustainable business</a:t>
            </a:r>
          </a:p>
          <a:p>
            <a:pPr marL="914400" indent="-457200">
              <a:buFont typeface="Wingdings" panose="05000000000000000000" pitchFamily="2" charset="2"/>
              <a:buChar char="Ø"/>
            </a:pPr>
            <a:r>
              <a:rPr lang="en-US" sz="3200" dirty="0" smtClean="0"/>
              <a:t>Hiring process</a:t>
            </a:r>
          </a:p>
          <a:p>
            <a:endParaRPr lang="en-US" sz="3200" dirty="0" smtClean="0"/>
          </a:p>
          <a:p>
            <a:r>
              <a:rPr lang="en-US" sz="3200" dirty="0" smtClean="0"/>
              <a:t> </a:t>
            </a:r>
            <a:endParaRPr lang="en-US" sz="3200" dirty="0"/>
          </a:p>
        </p:txBody>
      </p:sp>
    </p:spTree>
    <p:extLst>
      <p:ext uri="{BB962C8B-B14F-4D97-AF65-F5344CB8AC3E}">
        <p14:creationId xmlns:p14="http://schemas.microsoft.com/office/powerpoint/2010/main" val="26932276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38</a:t>
            </a:fld>
            <a:endParaRPr lang="en-US"/>
          </a:p>
        </p:txBody>
      </p:sp>
      <p:sp>
        <p:nvSpPr>
          <p:cNvPr id="12" name="TextBox 5"/>
          <p:cNvSpPr txBox="1"/>
          <p:nvPr/>
        </p:nvSpPr>
        <p:spPr>
          <a:xfrm>
            <a:off x="845484" y="471577"/>
            <a:ext cx="13601700"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Compuritas</a:t>
            </a:r>
            <a:r>
              <a:rPr lang="en-US" sz="7200" dirty="0" smtClean="0">
                <a:solidFill>
                  <a:srgbClr val="342D29"/>
                </a:solidFill>
                <a:latin typeface="Assistant Bold" panose="020B0604020202020204" charset="-79"/>
                <a:cs typeface="Assistant Bold" panose="020B0604020202020204" charset="-79"/>
              </a:rPr>
              <a:t> – Crisis Management</a:t>
            </a:r>
            <a:endParaRPr lang="de-AT" dirty="0"/>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pic>
        <p:nvPicPr>
          <p:cNvPr id="7170" name="Picture 2" descr="https://lh5.googleusercontent.com/9Qg8VYtI9SYADjn-BkbQrqIC7dzjaRlYLD1K1hIWiyFT4OZ33eB3qMBPzC0PLzwJXP-A-5mLz0qCAtDVKLUCe-5S_mlcvPxljYeMVsMRE8_wnd1_ADGI_3jAmp72Z_B0St1mGk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5484" y="2523907"/>
            <a:ext cx="914400" cy="7968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lh5.googleusercontent.com/9Qg8VYtI9SYADjn-BkbQrqIC7dzjaRlYLD1K1hIWiyFT4OZ33eB3qMBPzC0PLzwJXP-A-5mLz0qCAtDVKLUCe-5S_mlcvPxljYeMVsMRE8_wnd1_ADGI_3jAmp72Z_B0St1mGk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5484" y="4391502"/>
            <a:ext cx="914400" cy="796836"/>
          </a:xfrm>
          <a:prstGeom prst="rect">
            <a:avLst/>
          </a:prstGeom>
          <a:noFill/>
          <a:extLst>
            <a:ext uri="{909E8E84-426E-40DD-AFC4-6F175D3DCCD1}">
              <a14:hiddenFill xmlns:a14="http://schemas.microsoft.com/office/drawing/2010/main">
                <a:solidFill>
                  <a:srgbClr val="FFFFFF"/>
                </a:solidFill>
              </a14:hiddenFill>
            </a:ext>
          </a:extLst>
        </p:spPr>
      </p:pic>
      <p:sp>
        <p:nvSpPr>
          <p:cNvPr id="11" name="Textfeld 10"/>
          <p:cNvSpPr txBox="1"/>
          <p:nvPr/>
        </p:nvSpPr>
        <p:spPr>
          <a:xfrm>
            <a:off x="2217402" y="2629937"/>
            <a:ext cx="11980488" cy="584775"/>
          </a:xfrm>
          <a:prstGeom prst="rect">
            <a:avLst/>
          </a:prstGeom>
          <a:noFill/>
        </p:spPr>
        <p:txBody>
          <a:bodyPr wrap="square" rtlCol="0">
            <a:spAutoFit/>
          </a:bodyPr>
          <a:lstStyle/>
          <a:p>
            <a:r>
              <a:rPr lang="en-US" sz="3200" dirty="0" err="1" smtClean="0"/>
              <a:t>Covid</a:t>
            </a:r>
            <a:r>
              <a:rPr lang="en-US" sz="3200" dirty="0" smtClean="0"/>
              <a:t> 19 – crisis: helped to strengthen their position in the market</a:t>
            </a:r>
          </a:p>
        </p:txBody>
      </p:sp>
      <p:sp>
        <p:nvSpPr>
          <p:cNvPr id="13" name="Textfeld 12"/>
          <p:cNvSpPr txBox="1"/>
          <p:nvPr/>
        </p:nvSpPr>
        <p:spPr>
          <a:xfrm>
            <a:off x="2074835" y="4448418"/>
            <a:ext cx="11980488" cy="1077218"/>
          </a:xfrm>
          <a:prstGeom prst="rect">
            <a:avLst/>
          </a:prstGeom>
          <a:noFill/>
        </p:spPr>
        <p:txBody>
          <a:bodyPr wrap="square" rtlCol="0">
            <a:spAutoFit/>
          </a:bodyPr>
          <a:lstStyle/>
          <a:p>
            <a:r>
              <a:rPr lang="en-US" sz="3200" dirty="0" smtClean="0"/>
              <a:t>Cooperation with ‘Teach for Austria’  - supplied children who did not have a computer at home </a:t>
            </a:r>
          </a:p>
        </p:txBody>
      </p:sp>
      <p:pic>
        <p:nvPicPr>
          <p:cNvPr id="14" name="Picture 2" descr="https://lh5.googleusercontent.com/9Qg8VYtI9SYADjn-BkbQrqIC7dzjaRlYLD1K1hIWiyFT4OZ33eB3qMBPzC0PLzwJXP-A-5mLz0qCAtDVKLUCe-5S_mlcvPxljYeMVsMRE8_wnd1_ADGI_3jAmp72Z_B0St1mGk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5304" y="6396588"/>
            <a:ext cx="914400" cy="796836"/>
          </a:xfrm>
          <a:prstGeom prst="rect">
            <a:avLst/>
          </a:prstGeom>
          <a:noFill/>
          <a:extLst>
            <a:ext uri="{909E8E84-426E-40DD-AFC4-6F175D3DCCD1}">
              <a14:hiddenFill xmlns:a14="http://schemas.microsoft.com/office/drawing/2010/main">
                <a:solidFill>
                  <a:srgbClr val="FFFFFF"/>
                </a:solidFill>
              </a14:hiddenFill>
            </a:ext>
          </a:extLst>
        </p:spPr>
      </p:pic>
      <p:sp>
        <p:nvSpPr>
          <p:cNvPr id="15" name="Textfeld 14"/>
          <p:cNvSpPr txBox="1"/>
          <p:nvPr/>
        </p:nvSpPr>
        <p:spPr>
          <a:xfrm>
            <a:off x="2194655" y="6453504"/>
            <a:ext cx="11980488" cy="584775"/>
          </a:xfrm>
          <a:prstGeom prst="rect">
            <a:avLst/>
          </a:prstGeom>
          <a:noFill/>
        </p:spPr>
        <p:txBody>
          <a:bodyPr wrap="square" rtlCol="0">
            <a:spAutoFit/>
          </a:bodyPr>
          <a:lstStyle/>
          <a:p>
            <a:r>
              <a:rPr lang="en-US" sz="3200" dirty="0" err="1" smtClean="0"/>
              <a:t>Compuritas</a:t>
            </a:r>
            <a:r>
              <a:rPr lang="en-US" sz="3200" dirty="0" smtClean="0"/>
              <a:t> was able to do business online during the Lock-Down</a:t>
            </a:r>
          </a:p>
        </p:txBody>
      </p:sp>
    </p:spTree>
    <p:extLst>
      <p:ext uri="{BB962C8B-B14F-4D97-AF65-F5344CB8AC3E}">
        <p14:creationId xmlns:p14="http://schemas.microsoft.com/office/powerpoint/2010/main" val="1587087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fld id="{B6F15528-21DE-4FAA-801E-634DDDAF4B2B}" type="slidenum">
              <a:rPr lang="en-US" smtClean="0"/>
              <a:pPr/>
              <a:t>39</a:t>
            </a:fld>
            <a:endParaRPr lang="en-US" dirty="0"/>
          </a:p>
        </p:txBody>
      </p:sp>
      <p:pic>
        <p:nvPicPr>
          <p:cNvPr id="3" name="Grafik 2"/>
          <p:cNvPicPr>
            <a:picLocks noChangeAspect="1"/>
          </p:cNvPicPr>
          <p:nvPr/>
        </p:nvPicPr>
        <p:blipFill>
          <a:blip r:embed="rId3"/>
          <a:stretch>
            <a:fillRect/>
          </a:stretch>
        </p:blipFill>
        <p:spPr>
          <a:xfrm>
            <a:off x="1632977" y="1790700"/>
            <a:ext cx="14638563" cy="6305843"/>
          </a:xfrm>
          <a:prstGeom prst="rect">
            <a:avLst/>
          </a:prstGeom>
        </p:spPr>
      </p:pic>
    </p:spTree>
    <p:extLst>
      <p:ext uri="{BB962C8B-B14F-4D97-AF65-F5344CB8AC3E}">
        <p14:creationId xmlns:p14="http://schemas.microsoft.com/office/powerpoint/2010/main" val="20097635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40</a:t>
            </a:fld>
            <a:endParaRPr lang="en-US"/>
          </a:p>
        </p:txBody>
      </p:sp>
      <p:sp>
        <p:nvSpPr>
          <p:cNvPr id="23" name="Rechteck 22"/>
          <p:cNvSpPr/>
          <p:nvPr/>
        </p:nvSpPr>
        <p:spPr>
          <a:xfrm>
            <a:off x="278653" y="1783529"/>
            <a:ext cx="13766731" cy="7174473"/>
          </a:xfrm>
          <a:prstGeom prst="rect">
            <a:avLst/>
          </a:prstGeom>
          <a:noFill/>
          <a:ln w="28575">
            <a:solidFill>
              <a:srgbClr val="2B859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stretch>
            <a:fillRect/>
          </a:stretch>
        </p:blipFill>
        <p:spPr>
          <a:xfrm>
            <a:off x="14525625" y="484337"/>
            <a:ext cx="3562350" cy="1285875"/>
          </a:xfrm>
          <a:prstGeom prst="rect">
            <a:avLst/>
          </a:prstGeom>
        </p:spPr>
      </p:pic>
      <p:graphicFrame>
        <p:nvGraphicFramePr>
          <p:cNvPr id="5" name="Tabelle 4"/>
          <p:cNvGraphicFramePr>
            <a:graphicFrameLocks noGrp="1"/>
          </p:cNvGraphicFramePr>
          <p:nvPr>
            <p:extLst>
              <p:ext uri="{D42A27DB-BD31-4B8C-83A1-F6EECF244321}">
                <p14:modId xmlns:p14="http://schemas.microsoft.com/office/powerpoint/2010/main" val="879776820"/>
              </p:ext>
            </p:extLst>
          </p:nvPr>
        </p:nvGraphicFramePr>
        <p:xfrm>
          <a:off x="685800" y="1933765"/>
          <a:ext cx="13106399" cy="7032918"/>
        </p:xfrm>
        <a:graphic>
          <a:graphicData uri="http://schemas.openxmlformats.org/drawingml/2006/table">
            <a:tbl>
              <a:tblPr bandRow="1"/>
              <a:tblGrid>
                <a:gridCol w="2280712">
                  <a:extLst>
                    <a:ext uri="{9D8B030D-6E8A-4147-A177-3AD203B41FA5}">
                      <a16:colId xmlns:a16="http://schemas.microsoft.com/office/drawing/2014/main" val="1643335485"/>
                    </a:ext>
                  </a:extLst>
                </a:gridCol>
                <a:gridCol w="1803167">
                  <a:extLst>
                    <a:ext uri="{9D8B030D-6E8A-4147-A177-3AD203B41FA5}">
                      <a16:colId xmlns:a16="http://schemas.microsoft.com/office/drawing/2014/main" val="1969387111"/>
                    </a:ext>
                  </a:extLst>
                </a:gridCol>
                <a:gridCol w="1804504">
                  <a:extLst>
                    <a:ext uri="{9D8B030D-6E8A-4147-A177-3AD203B41FA5}">
                      <a16:colId xmlns:a16="http://schemas.microsoft.com/office/drawing/2014/main" val="523055623"/>
                    </a:ext>
                  </a:extLst>
                </a:gridCol>
                <a:gridCol w="1804504">
                  <a:extLst>
                    <a:ext uri="{9D8B030D-6E8A-4147-A177-3AD203B41FA5}">
                      <a16:colId xmlns:a16="http://schemas.microsoft.com/office/drawing/2014/main" val="2431156973"/>
                    </a:ext>
                  </a:extLst>
                </a:gridCol>
                <a:gridCol w="1804504">
                  <a:extLst>
                    <a:ext uri="{9D8B030D-6E8A-4147-A177-3AD203B41FA5}">
                      <a16:colId xmlns:a16="http://schemas.microsoft.com/office/drawing/2014/main" val="3616299900"/>
                    </a:ext>
                  </a:extLst>
                </a:gridCol>
                <a:gridCol w="1804504">
                  <a:extLst>
                    <a:ext uri="{9D8B030D-6E8A-4147-A177-3AD203B41FA5}">
                      <a16:colId xmlns:a16="http://schemas.microsoft.com/office/drawing/2014/main" val="2905837972"/>
                    </a:ext>
                  </a:extLst>
                </a:gridCol>
                <a:gridCol w="1804504">
                  <a:extLst>
                    <a:ext uri="{9D8B030D-6E8A-4147-A177-3AD203B41FA5}">
                      <a16:colId xmlns:a16="http://schemas.microsoft.com/office/drawing/2014/main" val="1739556125"/>
                    </a:ext>
                  </a:extLst>
                </a:gridCol>
              </a:tblGrid>
              <a:tr h="839699">
                <a:tc>
                  <a:txBody>
                    <a:bodyPr/>
                    <a:lstStyle/>
                    <a:p>
                      <a:pPr marL="0" marR="0">
                        <a:lnSpc>
                          <a:spcPct val="107000"/>
                        </a:lnSpc>
                        <a:spcBef>
                          <a:spcPts val="0"/>
                        </a:spcBef>
                        <a:spcAft>
                          <a:spcPts val="0"/>
                        </a:spcAft>
                      </a:pPr>
                      <a:r>
                        <a:rPr lang="en-US" sz="2800" b="1" dirty="0">
                          <a:effectLst/>
                          <a:latin typeface="Calibri" panose="020F0502020204030204" pitchFamily="34" charset="0"/>
                          <a:ea typeface="Calibri" panose="020F0502020204030204" pitchFamily="34" charset="0"/>
                        </a:rPr>
                        <a:t>BENEFICIARY</a:t>
                      </a:r>
                      <a:endParaRPr lang="de-AT" sz="2800" b="1" dirty="0">
                        <a:effectLst/>
                        <a:latin typeface="Calibri" panose="020F0502020204030204" pitchFamily="34" charset="0"/>
                        <a:ea typeface="Calibri" panose="020F0502020204030204" pitchFamily="34" charset="0"/>
                      </a:endParaRPr>
                    </a:p>
                    <a:p>
                      <a:pPr marL="0" marR="0">
                        <a:lnSpc>
                          <a:spcPct val="107000"/>
                        </a:lnSpc>
                        <a:spcBef>
                          <a:spcPts val="0"/>
                        </a:spcBef>
                        <a:spcAft>
                          <a:spcPts val="0"/>
                        </a:spcAft>
                      </a:pPr>
                      <a:r>
                        <a:rPr lang="en-US" sz="2800" b="1" dirty="0">
                          <a:effectLst/>
                          <a:latin typeface="Calibri" panose="020F0502020204030204" pitchFamily="34" charset="0"/>
                          <a:ea typeface="Calibri" panose="020F0502020204030204" pitchFamily="34" charset="0"/>
                        </a:rPr>
                        <a:t> </a:t>
                      </a:r>
                      <a:endParaRPr lang="de-AT" sz="2800" b="1" dirty="0">
                        <a:effectLst/>
                        <a:latin typeface="Calibri" panose="020F0502020204030204" pitchFamily="34"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rPr>
                        <a:t>Social Challenge</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rPr>
                        <a:t>Beneficiaries</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err="1" smtClean="0">
                          <a:effectLst/>
                          <a:latin typeface="Calibri" panose="020F0502020204030204" pitchFamily="34" charset="0"/>
                          <a:ea typeface="Calibri" panose="020F0502020204030204" pitchFamily="34" charset="0"/>
                        </a:rPr>
                        <a:t>BeneficiariesPotential</a:t>
                      </a:r>
                      <a:r>
                        <a:rPr lang="en-US" sz="2400" b="1" dirty="0" smtClean="0">
                          <a:effectLst/>
                          <a:latin typeface="Calibri" panose="020F0502020204030204" pitchFamily="34" charset="0"/>
                          <a:ea typeface="Calibri" panose="020F0502020204030204" pitchFamily="34" charset="0"/>
                        </a:rPr>
                        <a:t> </a:t>
                      </a:r>
                      <a:r>
                        <a:rPr lang="en-US" sz="2400" b="1" dirty="0">
                          <a:effectLst/>
                          <a:latin typeface="Calibri" panose="020F0502020204030204" pitchFamily="34" charset="0"/>
                          <a:ea typeface="Calibri" panose="020F0502020204030204" pitchFamily="34" charset="0"/>
                        </a:rPr>
                        <a:t>Input</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rPr>
                        <a:t>Core Activities</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rPr>
                        <a:t>Resources</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rowSpan="2">
                  <a:txBody>
                    <a:bodyPr/>
                    <a:lstStyle/>
                    <a:p>
                      <a:pPr marL="0" marR="0" algn="ctr">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rPr>
                        <a:t>Partners</a:t>
                      </a:r>
                      <a:endParaRPr lang="de-AT" sz="24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104823711"/>
                  </a:ext>
                </a:extLst>
              </a:tr>
              <a:tr h="430422">
                <a:tc>
                  <a:txBody>
                    <a:bodyPr/>
                    <a:lstStyle/>
                    <a:p>
                      <a:pPr marL="0" marR="0">
                        <a:lnSpc>
                          <a:spcPct val="107000"/>
                        </a:lnSpc>
                        <a:spcBef>
                          <a:spcPts val="0"/>
                        </a:spcBef>
                        <a:spcAft>
                          <a:spcPts val="0"/>
                        </a:spcAft>
                      </a:pPr>
                      <a:r>
                        <a:rPr lang="en-US" sz="2800" b="1" dirty="0">
                          <a:effectLst/>
                          <a:latin typeface="Calibri" panose="020F0502020204030204" pitchFamily="34" charset="0"/>
                          <a:ea typeface="Calibri" panose="020F0502020204030204" pitchFamily="34" charset="0"/>
                        </a:rPr>
                        <a:t>CUSTOMER</a:t>
                      </a:r>
                      <a:endParaRPr lang="de-AT" sz="2800" b="1" dirty="0">
                        <a:effectLst/>
                        <a:latin typeface="Calibri" panose="020F0502020204030204" pitchFamily="34" charset="0"/>
                        <a:ea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139157231"/>
                  </a:ext>
                </a:extLst>
              </a:tr>
              <a:tr h="613426">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Customer Segments</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Payap University</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5286784"/>
                  </a:ext>
                </a:extLst>
              </a:tr>
              <a:tr h="9065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Product/Service and it’s Value Proposition</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Burapha University</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9039343"/>
                  </a:ext>
                </a:extLst>
              </a:tr>
              <a:tr h="920139">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Distribution</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Prince of Songkla University</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907223"/>
                  </a:ext>
                </a:extLst>
              </a:tr>
              <a:tr h="900699">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Competitors</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Mahasarakham University</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9831415"/>
                  </a:ext>
                </a:extLst>
              </a:tr>
              <a:tr h="613426">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Cost Structure</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defTabSz="914400" rtl="0" eaLnBrk="1" latinLnBrk="0" hangingPunct="1">
                        <a:lnSpc>
                          <a:spcPct val="107000"/>
                        </a:lnSpc>
                        <a:spcBef>
                          <a:spcPts val="0"/>
                        </a:spcBef>
                        <a:spcAft>
                          <a:spcPts val="0"/>
                        </a:spcAft>
                      </a:pPr>
                      <a:r>
                        <a:rPr lang="en-US" sz="2000" kern="1200" dirty="0">
                          <a:solidFill>
                            <a:schemeClr val="tx1"/>
                          </a:solidFill>
                          <a:effectLst/>
                          <a:latin typeface="Calibri" panose="020F0502020204030204" pitchFamily="34" charset="0"/>
                          <a:ea typeface="Calibri" panose="020F0502020204030204" pitchFamily="34" charset="0"/>
                          <a:cs typeface="+mn-cs"/>
                        </a:rPr>
                        <a:t>Mandalay University</a:t>
                      </a:r>
                      <a:endParaRPr lang="de-AT" sz="2000" kern="1200" dirty="0">
                        <a:solidFill>
                          <a:schemeClr val="tx1"/>
                        </a:solidFill>
                        <a:effectLst/>
                        <a:latin typeface="Calibri" panose="020F0502020204030204" pitchFamily="34" charset="0"/>
                        <a:ea typeface="Calibri" panose="020F0502020204030204" pitchFamily="34" charset="0"/>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BAC"/>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7751709"/>
                  </a:ext>
                </a:extLst>
              </a:tr>
              <a:tr h="150116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rPr>
                        <a:t>Revenue Streams</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a:effectLst/>
                          <a:latin typeface="Calibri" panose="020F0502020204030204" pitchFamily="34" charset="0"/>
                          <a:ea typeface="Calibri" panose="020F0502020204030204" pitchFamily="34" charset="0"/>
                        </a:rPr>
                        <a:t> </a:t>
                      </a:r>
                      <a:endParaRPr lang="de-AT" sz="200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dirty="0">
                          <a:effectLst/>
                          <a:latin typeface="Calibri" panose="020F0502020204030204" pitchFamily="34" charset="0"/>
                          <a:ea typeface="Calibri" panose="020F0502020204030204" pitchFamily="34" charset="0"/>
                        </a:rPr>
                        <a:t> </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000" dirty="0">
                          <a:effectLst/>
                          <a:latin typeface="Calibri" panose="020F0502020204030204" pitchFamily="34" charset="0"/>
                          <a:ea typeface="Calibri" panose="020F0502020204030204" pitchFamily="34" charset="0"/>
                        </a:rPr>
                        <a:t>National </a:t>
                      </a:r>
                      <a:r>
                        <a:rPr lang="en-US" sz="2000" dirty="0" smtClean="0">
                          <a:effectLst/>
                          <a:latin typeface="Calibri" panose="020F0502020204030204" pitchFamily="34" charset="0"/>
                          <a:ea typeface="Calibri" panose="020F0502020204030204" pitchFamily="34" charset="0"/>
                        </a:rPr>
                        <a:t>Management </a:t>
                      </a:r>
                      <a:r>
                        <a:rPr lang="en-US" sz="2000" dirty="0">
                          <a:effectLst/>
                          <a:latin typeface="Calibri" panose="020F0502020204030204" pitchFamily="34" charset="0"/>
                          <a:ea typeface="Calibri" panose="020F0502020204030204" pitchFamily="34" charset="0"/>
                        </a:rPr>
                        <a:t>Degree College</a:t>
                      </a:r>
                      <a:endParaRPr lang="de-AT" sz="2000" dirty="0">
                        <a:effectLst/>
                        <a:latin typeface="Calibri" panose="020F050202020403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BAC"/>
                    </a:solidFill>
                  </a:tcPr>
                </a:tc>
                <a:extLst>
                  <a:ext uri="{0D108BD9-81ED-4DB2-BD59-A6C34878D82A}">
                    <a16:rowId xmlns:a16="http://schemas.microsoft.com/office/drawing/2014/main" val="2671922633"/>
                  </a:ext>
                </a:extLst>
              </a:tr>
            </a:tbl>
          </a:graphicData>
        </a:graphic>
      </p:graphicFrame>
      <p:sp>
        <p:nvSpPr>
          <p:cNvPr id="16" name="TextBox 5"/>
          <p:cNvSpPr txBox="1"/>
          <p:nvPr/>
        </p:nvSpPr>
        <p:spPr>
          <a:xfrm>
            <a:off x="845484" y="471577"/>
            <a:ext cx="13601700"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Let’s </a:t>
            </a:r>
            <a:r>
              <a:rPr lang="en-US" sz="7200" dirty="0" err="1" smtClean="0">
                <a:solidFill>
                  <a:srgbClr val="342D29"/>
                </a:solidFill>
                <a:latin typeface="Assistant Bold" panose="020B0604020202020204" charset="-79"/>
                <a:cs typeface="Assistant Bold" panose="020B0604020202020204" charset="-79"/>
              </a:rPr>
              <a:t>trello</a:t>
            </a:r>
            <a:r>
              <a:rPr lang="en-US" sz="7200" dirty="0" smtClean="0">
                <a:solidFill>
                  <a:srgbClr val="342D29"/>
                </a:solidFill>
                <a:latin typeface="Assistant Bold" panose="020B0604020202020204" charset="-79"/>
                <a:cs typeface="Assistant Bold" panose="020B0604020202020204" charset="-79"/>
              </a:rPr>
              <a:t> </a:t>
            </a:r>
            <a:r>
              <a:rPr lang="en-US" sz="7200" dirty="0" smtClean="0">
                <a:solidFill>
                  <a:srgbClr val="342D29"/>
                </a:solidFill>
                <a:latin typeface="Assistant Bold" panose="020B0604020202020204" charset="-79"/>
                <a:cs typeface="Assistant Bold" panose="020B0604020202020204" charset="-79"/>
                <a:sym typeface="Wingdings" panose="05000000000000000000" pitchFamily="2" charset="2"/>
              </a:rPr>
              <a:t></a:t>
            </a:r>
            <a:endParaRPr lang="de-AT" dirty="0"/>
          </a:p>
        </p:txBody>
      </p:sp>
      <p:pic>
        <p:nvPicPr>
          <p:cNvPr id="9" name="Grafik 8"/>
          <p:cNvPicPr>
            <a:picLocks noChangeAspect="1"/>
          </p:cNvPicPr>
          <p:nvPr/>
        </p:nvPicPr>
        <p:blipFill>
          <a:blip r:embed="rId5"/>
          <a:stretch>
            <a:fillRect/>
          </a:stretch>
        </p:blipFill>
        <p:spPr>
          <a:xfrm>
            <a:off x="14657706" y="2324100"/>
            <a:ext cx="3666737" cy="3666737"/>
          </a:xfrm>
          <a:prstGeom prst="rect">
            <a:avLst/>
          </a:prstGeom>
        </p:spPr>
      </p:pic>
    </p:spTree>
    <p:extLst>
      <p:ext uri="{BB962C8B-B14F-4D97-AF65-F5344CB8AC3E}">
        <p14:creationId xmlns:p14="http://schemas.microsoft.com/office/powerpoint/2010/main" val="26750983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41</a:t>
            </a:fld>
            <a:endParaRPr lang="en-US"/>
          </a:p>
        </p:txBody>
      </p:sp>
      <p:sp>
        <p:nvSpPr>
          <p:cNvPr id="12" name="TextBox 5"/>
          <p:cNvSpPr txBox="1"/>
          <p:nvPr/>
        </p:nvSpPr>
        <p:spPr>
          <a:xfrm>
            <a:off x="7162800" y="3235543"/>
            <a:ext cx="7588112" cy="1107996"/>
          </a:xfrm>
          <a:prstGeom prst="rect">
            <a:avLst/>
          </a:prstGeom>
        </p:spPr>
        <p:txBody>
          <a:bodyPr wrap="square" lIns="0" tIns="0" rIns="0" bIns="0" rtlCol="0" anchor="t">
            <a:spAutoFit/>
          </a:bodyPr>
          <a:lstStyle/>
          <a:p>
            <a:pPr fontAlgn="t"/>
            <a:r>
              <a:rPr lang="en-US" sz="7200" dirty="0" err="1" smtClean="0">
                <a:solidFill>
                  <a:srgbClr val="342D29"/>
                </a:solidFill>
                <a:latin typeface="Assistant Bold" panose="020B0604020202020204" charset="-79"/>
                <a:cs typeface="Assistant Bold" panose="020B0604020202020204" charset="-79"/>
              </a:rPr>
              <a:t>trello</a:t>
            </a:r>
            <a:endParaRPr lang="de-AT" dirty="0"/>
          </a:p>
        </p:txBody>
      </p:sp>
      <p:pic>
        <p:nvPicPr>
          <p:cNvPr id="8" name="Grafik 7"/>
          <p:cNvPicPr>
            <a:picLocks noChangeAspect="1"/>
          </p:cNvPicPr>
          <p:nvPr/>
        </p:nvPicPr>
        <p:blipFill>
          <a:blip r:embed="rId4"/>
          <a:stretch>
            <a:fillRect/>
          </a:stretch>
        </p:blipFill>
        <p:spPr>
          <a:xfrm>
            <a:off x="1371600" y="3086100"/>
            <a:ext cx="4524023" cy="1633003"/>
          </a:xfrm>
          <a:prstGeom prst="rect">
            <a:avLst/>
          </a:prstGeom>
        </p:spPr>
      </p:pic>
    </p:spTree>
    <p:extLst>
      <p:ext uri="{BB962C8B-B14F-4D97-AF65-F5344CB8AC3E}">
        <p14:creationId xmlns:p14="http://schemas.microsoft.com/office/powerpoint/2010/main" val="250150332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42</a:t>
            </a:fld>
            <a:endParaRPr lang="en-US"/>
          </a:p>
        </p:txBody>
      </p:sp>
      <p:sp>
        <p:nvSpPr>
          <p:cNvPr id="12" name="TextBox 5"/>
          <p:cNvSpPr txBox="1"/>
          <p:nvPr/>
        </p:nvSpPr>
        <p:spPr>
          <a:xfrm>
            <a:off x="1066800" y="2282904"/>
            <a:ext cx="13912712"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rPr>
              <a:t>What the heck did we do today?</a:t>
            </a:r>
            <a:endParaRPr lang="de-AT" dirty="0"/>
          </a:p>
        </p:txBody>
      </p:sp>
      <p:sp>
        <p:nvSpPr>
          <p:cNvPr id="9" name="TextBox 5"/>
          <p:cNvSpPr txBox="1"/>
          <p:nvPr/>
        </p:nvSpPr>
        <p:spPr>
          <a:xfrm>
            <a:off x="827140" y="4648318"/>
            <a:ext cx="13912712" cy="1107996"/>
          </a:xfrm>
          <a:prstGeom prst="rect">
            <a:avLst/>
          </a:prstGeom>
        </p:spPr>
        <p:txBody>
          <a:bodyPr wrap="square" lIns="0" tIns="0" rIns="0" bIns="0" rtlCol="0" anchor="t">
            <a:spAutoFit/>
          </a:bodyPr>
          <a:lstStyle/>
          <a:p>
            <a:pPr fontAlgn="t"/>
            <a:r>
              <a:rPr lang="en-US" sz="7200" dirty="0" smtClean="0">
                <a:solidFill>
                  <a:srgbClr val="342D29"/>
                </a:solidFill>
                <a:latin typeface="Assistant Bold" panose="020B0604020202020204" charset="-79"/>
                <a:cs typeface="Assistant Bold" panose="020B0604020202020204" charset="-79"/>
                <a:hlinkClick r:id="rId4"/>
              </a:rPr>
              <a:t>What are your key take </a:t>
            </a:r>
            <a:r>
              <a:rPr lang="en-US" sz="7200" dirty="0" err="1" smtClean="0">
                <a:solidFill>
                  <a:srgbClr val="342D29"/>
                </a:solidFill>
                <a:latin typeface="Assistant Bold" panose="020B0604020202020204" charset="-79"/>
                <a:cs typeface="Assistant Bold" panose="020B0604020202020204" charset="-79"/>
                <a:hlinkClick r:id="rId4"/>
              </a:rPr>
              <a:t>aways</a:t>
            </a:r>
            <a:r>
              <a:rPr lang="en-US" sz="7200" dirty="0" smtClean="0">
                <a:solidFill>
                  <a:srgbClr val="342D29"/>
                </a:solidFill>
                <a:latin typeface="Assistant Bold" panose="020B0604020202020204" charset="-79"/>
                <a:cs typeface="Assistant Bold" panose="020B0604020202020204" charset="-79"/>
              </a:rPr>
              <a:t>?</a:t>
            </a:r>
            <a:endParaRPr lang="de-AT" dirty="0"/>
          </a:p>
        </p:txBody>
      </p:sp>
    </p:spTree>
    <p:extLst>
      <p:ext uri="{BB962C8B-B14F-4D97-AF65-F5344CB8AC3E}">
        <p14:creationId xmlns:p14="http://schemas.microsoft.com/office/powerpoint/2010/main" val="166734729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43</a:t>
            </a:fld>
            <a:endParaRPr lang="en-US"/>
          </a:p>
        </p:txBody>
      </p:sp>
      <p:pic>
        <p:nvPicPr>
          <p:cNvPr id="5" name="Grafik 4"/>
          <p:cNvPicPr>
            <a:picLocks noChangeAspect="1"/>
          </p:cNvPicPr>
          <p:nvPr/>
        </p:nvPicPr>
        <p:blipFill rotWithShape="1">
          <a:blip r:embed="rId4"/>
          <a:srcRect l="50202" r="4807" b="6296"/>
          <a:stretch/>
        </p:blipFill>
        <p:spPr>
          <a:xfrm>
            <a:off x="279373" y="967162"/>
            <a:ext cx="13910266" cy="8148263"/>
          </a:xfrm>
          <a:prstGeom prst="rect">
            <a:avLst/>
          </a:prstGeom>
        </p:spPr>
      </p:pic>
    </p:spTree>
    <p:extLst>
      <p:ext uri="{BB962C8B-B14F-4D97-AF65-F5344CB8AC3E}">
        <p14:creationId xmlns:p14="http://schemas.microsoft.com/office/powerpoint/2010/main" val="201066456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4447184" y="-542647"/>
            <a:ext cx="4419600" cy="11468100"/>
          </a:xfrm>
          <a:prstGeom prst="rect">
            <a:avLst/>
          </a:prstGeom>
          <a:solidFill>
            <a:srgbClr val="0D8EA2"/>
          </a:solidFill>
        </p:spPr>
      </p:sp>
      <p:sp>
        <p:nvSpPr>
          <p:cNvPr id="4" name="AutoShape 4"/>
          <p:cNvSpPr/>
          <p:nvPr/>
        </p:nvSpPr>
        <p:spPr>
          <a:xfrm>
            <a:off x="8184899" y="9229725"/>
            <a:ext cx="9182100" cy="28575"/>
          </a:xfrm>
          <a:prstGeom prst="rect">
            <a:avLst/>
          </a:prstGeom>
          <a:solidFill>
            <a:srgbClr val="B2ACA7"/>
          </a:solidFill>
        </p:spPr>
      </p:sp>
      <p:pic>
        <p:nvPicPr>
          <p:cNvPr id="7" name="Picture 7"/>
          <p:cNvPicPr>
            <a:picLocks noChangeAspect="1"/>
          </p:cNvPicPr>
          <p:nvPr/>
        </p:nvPicPr>
        <p:blipFill>
          <a:blip r:embed="rId3"/>
          <a:srcRect/>
          <a:stretch>
            <a:fillRect/>
          </a:stretch>
        </p:blipFill>
        <p:spPr>
          <a:xfrm>
            <a:off x="279373" y="8659266"/>
            <a:ext cx="2557976" cy="1250139"/>
          </a:xfrm>
          <a:prstGeom prst="rect">
            <a:avLst/>
          </a:prstGeom>
        </p:spPr>
      </p:pic>
      <p:sp>
        <p:nvSpPr>
          <p:cNvPr id="3" name="Foliennummernplatzhalter 2"/>
          <p:cNvSpPr>
            <a:spLocks noGrp="1"/>
          </p:cNvSpPr>
          <p:nvPr>
            <p:ph type="sldNum" sz="quarter" idx="12"/>
          </p:nvPr>
        </p:nvSpPr>
        <p:spPr/>
        <p:txBody>
          <a:bodyPr/>
          <a:lstStyle/>
          <a:p>
            <a:fld id="{B6F15528-21DE-4FAA-801E-634DDDAF4B2B}" type="slidenum">
              <a:rPr lang="en-US" smtClean="0"/>
              <a:pPr/>
              <a:t>44</a:t>
            </a:fld>
            <a:endParaRPr lang="en-US"/>
          </a:p>
        </p:txBody>
      </p:sp>
      <p:pic>
        <p:nvPicPr>
          <p:cNvPr id="8" name="Grafik 7"/>
          <p:cNvPicPr>
            <a:picLocks noChangeAspect="1"/>
          </p:cNvPicPr>
          <p:nvPr/>
        </p:nvPicPr>
        <p:blipFill rotWithShape="1">
          <a:blip r:embed="rId4"/>
          <a:srcRect l="54166" t="8888" r="8542" b="8244"/>
          <a:stretch/>
        </p:blipFill>
        <p:spPr>
          <a:xfrm>
            <a:off x="410976" y="505103"/>
            <a:ext cx="13639800" cy="8524597"/>
          </a:xfrm>
          <a:prstGeom prst="rect">
            <a:avLst/>
          </a:prstGeom>
        </p:spPr>
      </p:pic>
    </p:spTree>
    <p:extLst>
      <p:ext uri="{BB962C8B-B14F-4D97-AF65-F5344CB8AC3E}">
        <p14:creationId xmlns:p14="http://schemas.microsoft.com/office/powerpoint/2010/main" val="14592299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0"/>
            <a:ext cx="9144000" cy="10349781"/>
          </a:xfrm>
          <a:prstGeom prst="rect">
            <a:avLst/>
          </a:prstGeom>
          <a:solidFill>
            <a:srgbClr val="0D8EA2"/>
          </a:solidFill>
        </p:spPr>
      </p:sp>
      <p:sp>
        <p:nvSpPr>
          <p:cNvPr id="3" name="AutoShape 3"/>
          <p:cNvSpPr/>
          <p:nvPr/>
        </p:nvSpPr>
        <p:spPr>
          <a:xfrm>
            <a:off x="6934200" y="9229725"/>
            <a:ext cx="9182100" cy="28575"/>
          </a:xfrm>
          <a:prstGeom prst="rect">
            <a:avLst/>
          </a:prstGeom>
          <a:solidFill>
            <a:srgbClr val="D4C0AB"/>
          </a:solidFill>
        </p:spPr>
      </p:sp>
      <p:sp>
        <p:nvSpPr>
          <p:cNvPr id="4" name="AutoShape 4"/>
          <p:cNvSpPr/>
          <p:nvPr/>
        </p:nvSpPr>
        <p:spPr>
          <a:xfrm>
            <a:off x="1110945" y="5651493"/>
            <a:ext cx="197461" cy="1905000"/>
          </a:xfrm>
          <a:prstGeom prst="rect">
            <a:avLst/>
          </a:prstGeom>
          <a:solidFill>
            <a:srgbClr val="FFFFFF"/>
          </a:solidFill>
        </p:spPr>
      </p:sp>
      <p:pic>
        <p:nvPicPr>
          <p:cNvPr id="5" name="Picture 5"/>
          <p:cNvPicPr>
            <a:picLocks noChangeAspect="1"/>
          </p:cNvPicPr>
          <p:nvPr/>
        </p:nvPicPr>
        <p:blipFill>
          <a:blip r:embed="rId3"/>
          <a:srcRect/>
          <a:stretch>
            <a:fillRect/>
          </a:stretch>
        </p:blipFill>
        <p:spPr>
          <a:xfrm>
            <a:off x="12204863" y="1191677"/>
            <a:ext cx="3985512" cy="1947807"/>
          </a:xfrm>
          <a:prstGeom prst="rect">
            <a:avLst/>
          </a:prstGeom>
        </p:spPr>
      </p:pic>
      <p:pic>
        <p:nvPicPr>
          <p:cNvPr id="6" name="Picture 6"/>
          <p:cNvPicPr>
            <a:picLocks noChangeAspect="1"/>
          </p:cNvPicPr>
          <p:nvPr/>
        </p:nvPicPr>
        <p:blipFill>
          <a:blip r:embed="rId4"/>
          <a:srcRect l="1592" r="26829"/>
          <a:stretch>
            <a:fillRect/>
          </a:stretch>
        </p:blipFill>
        <p:spPr>
          <a:xfrm>
            <a:off x="14696433" y="9301157"/>
            <a:ext cx="3435211" cy="985843"/>
          </a:xfrm>
          <a:prstGeom prst="rect">
            <a:avLst/>
          </a:prstGeom>
        </p:spPr>
      </p:pic>
      <p:sp>
        <p:nvSpPr>
          <p:cNvPr id="7" name="TextBox 7"/>
          <p:cNvSpPr txBox="1"/>
          <p:nvPr/>
        </p:nvSpPr>
        <p:spPr>
          <a:xfrm>
            <a:off x="501595" y="2944029"/>
            <a:ext cx="8140809" cy="487680"/>
          </a:xfrm>
          <a:prstGeom prst="rect">
            <a:avLst/>
          </a:prstGeom>
        </p:spPr>
        <p:txBody>
          <a:bodyPr lIns="0" tIns="0" rIns="0" bIns="0" rtlCol="0" anchor="t">
            <a:spAutoFit/>
          </a:bodyPr>
          <a:lstStyle/>
          <a:p>
            <a:pPr algn="ctr">
              <a:lnSpc>
                <a:spcPts val="3840"/>
              </a:lnSpc>
            </a:pPr>
            <a:r>
              <a:rPr lang="en-US" sz="3200">
                <a:solidFill>
                  <a:srgbClr val="FFFFFF"/>
                </a:solidFill>
                <a:latin typeface="Cormorant Garamond Bold Bold"/>
              </a:rPr>
              <a:t>Erasmus+ Capacity Building in Higher Education</a:t>
            </a:r>
          </a:p>
        </p:txBody>
      </p:sp>
      <p:sp>
        <p:nvSpPr>
          <p:cNvPr id="8" name="TextBox 8"/>
          <p:cNvSpPr txBox="1"/>
          <p:nvPr/>
        </p:nvSpPr>
        <p:spPr>
          <a:xfrm>
            <a:off x="10263594" y="3479334"/>
            <a:ext cx="7868050" cy="2320242"/>
          </a:xfrm>
          <a:prstGeom prst="rect">
            <a:avLst/>
          </a:prstGeom>
        </p:spPr>
        <p:txBody>
          <a:bodyPr lIns="0" tIns="0" rIns="0" bIns="0" rtlCol="0" anchor="t">
            <a:spAutoFit/>
          </a:bodyPr>
          <a:lstStyle/>
          <a:p>
            <a:pPr algn="ctr">
              <a:lnSpc>
                <a:spcPts val="4536"/>
              </a:lnSpc>
            </a:pPr>
            <a:r>
              <a:rPr lang="en-US" sz="4200" spc="-105">
                <a:solidFill>
                  <a:srgbClr val="342D29"/>
                </a:solidFill>
                <a:latin typeface="Cormorant Garamond Bold Bold"/>
              </a:rPr>
              <a:t>Strengthening innovative social</a:t>
            </a:r>
          </a:p>
          <a:p>
            <a:pPr algn="ctr">
              <a:lnSpc>
                <a:spcPts val="4536"/>
              </a:lnSpc>
            </a:pPr>
            <a:r>
              <a:rPr lang="en-US" sz="4200" spc="-105">
                <a:solidFill>
                  <a:srgbClr val="342D29"/>
                </a:solidFill>
                <a:latin typeface="Cormorant Garamond Bold Bold"/>
              </a:rPr>
              <a:t>entrepreneurship practices for disruptive business settings in Thailand and Myanmar</a:t>
            </a:r>
          </a:p>
        </p:txBody>
      </p:sp>
      <p:sp>
        <p:nvSpPr>
          <p:cNvPr id="9" name="TextBox 9"/>
          <p:cNvSpPr txBox="1"/>
          <p:nvPr/>
        </p:nvSpPr>
        <p:spPr>
          <a:xfrm>
            <a:off x="1397214" y="6219079"/>
            <a:ext cx="7868050" cy="731728"/>
          </a:xfrm>
          <a:prstGeom prst="rect">
            <a:avLst/>
          </a:prstGeom>
        </p:spPr>
        <p:txBody>
          <a:bodyPr lIns="0" tIns="0" rIns="0" bIns="0" rtlCol="0" anchor="t">
            <a:spAutoFit/>
          </a:bodyPr>
          <a:lstStyle/>
          <a:p>
            <a:pPr>
              <a:lnSpc>
                <a:spcPts val="2940"/>
              </a:lnSpc>
            </a:pPr>
            <a:r>
              <a:rPr lang="en-US" sz="2100" spc="35" dirty="0" err="1">
                <a:solidFill>
                  <a:srgbClr val="FFFFFF"/>
                </a:solidFill>
                <a:latin typeface="Assistant Bold" panose="020B0604020202020204" charset="-79"/>
                <a:cs typeface="Assistant Bold" panose="020B0604020202020204" charset="-79"/>
              </a:rPr>
              <a:t>Projectref</a:t>
            </a:r>
            <a:r>
              <a:rPr lang="en-US" sz="2100" spc="35" dirty="0">
                <a:solidFill>
                  <a:srgbClr val="FFFFFF"/>
                </a:solidFill>
                <a:latin typeface="Assistant Bold" panose="020B0604020202020204" charset="-79"/>
                <a:cs typeface="Assistant Bold" panose="020B0604020202020204" charset="-79"/>
              </a:rPr>
              <a:t>.: 609711-EPP-1-2019-1-AT-EPPKA2-CBHE-JP </a:t>
            </a:r>
          </a:p>
          <a:p>
            <a:pPr>
              <a:lnSpc>
                <a:spcPts val="2940"/>
              </a:lnSpc>
            </a:pPr>
            <a:r>
              <a:rPr lang="en-US" sz="2100" spc="35" dirty="0">
                <a:solidFill>
                  <a:srgbClr val="FFFFFF"/>
                </a:solidFill>
                <a:latin typeface="Assistant Bold" panose="020B0604020202020204" charset="-79"/>
                <a:cs typeface="Assistant Bold" panose="020B0604020202020204" charset="-79"/>
              </a:rPr>
              <a:t>Duration: 36 Months (15/01/2020-14/01/2023)</a:t>
            </a:r>
          </a:p>
        </p:txBody>
      </p:sp>
      <p:sp>
        <p:nvSpPr>
          <p:cNvPr id="10" name="Foliennummernplatzhalter 9"/>
          <p:cNvSpPr>
            <a:spLocks noGrp="1"/>
          </p:cNvSpPr>
          <p:nvPr>
            <p:ph type="sldNum" sz="quarter" idx="12"/>
          </p:nvPr>
        </p:nvSpPr>
        <p:spPr/>
        <p:txBody>
          <a:bodyPr/>
          <a:lstStyle/>
          <a:p>
            <a:fld id="{B6F15528-21DE-4FAA-801E-634DDDAF4B2B}" type="slidenum">
              <a:rPr lang="en-US" smtClean="0"/>
              <a:pPr/>
              <a:t>45</a:t>
            </a:fld>
            <a:endParaRPr lang="en-US"/>
          </a:p>
        </p:txBody>
      </p:sp>
    </p:spTree>
    <p:extLst>
      <p:ext uri="{BB962C8B-B14F-4D97-AF65-F5344CB8AC3E}">
        <p14:creationId xmlns:p14="http://schemas.microsoft.com/office/powerpoint/2010/main" val="37015494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6984</Words>
  <Application>Microsoft Office PowerPoint</Application>
  <PresentationFormat>Benutzerdefiniert</PresentationFormat>
  <Paragraphs>705</Paragraphs>
  <Slides>45</Slides>
  <Notes>45</Notes>
  <HiddenSlides>1</HiddenSlides>
  <MMClips>0</MMClips>
  <ScaleCrop>false</ScaleCrop>
  <HeadingPairs>
    <vt:vector size="6" baseType="variant">
      <vt:variant>
        <vt:lpstr>Verwendete Schriftarten</vt:lpstr>
      </vt:variant>
      <vt:variant>
        <vt:i4>21</vt:i4>
      </vt:variant>
      <vt:variant>
        <vt:lpstr>Design</vt:lpstr>
      </vt:variant>
      <vt:variant>
        <vt:i4>1</vt:i4>
      </vt:variant>
      <vt:variant>
        <vt:lpstr>Folientitel</vt:lpstr>
      </vt:variant>
      <vt:variant>
        <vt:i4>45</vt:i4>
      </vt:variant>
    </vt:vector>
  </HeadingPairs>
  <TitlesOfParts>
    <vt:vector size="67" baseType="lpstr">
      <vt:lpstr>Cordia New</vt:lpstr>
      <vt:lpstr>Cormorant Garamond Bold Bold</vt:lpstr>
      <vt:lpstr>Google Sans</vt:lpstr>
      <vt:lpstr>72</vt:lpstr>
      <vt:lpstr>Times New Roman</vt:lpstr>
      <vt:lpstr>Cambria</vt:lpstr>
      <vt:lpstr>Assistant Regular Bold</vt:lpstr>
      <vt:lpstr>Assistant Bold Bold</vt:lpstr>
      <vt:lpstr>Assistant</vt:lpstr>
      <vt:lpstr>Gill Sans</vt:lpstr>
      <vt:lpstr>A little sunshine</vt:lpstr>
      <vt:lpstr>Cormorant Garamond</vt:lpstr>
      <vt:lpstr>Assistant Regular</vt:lpstr>
      <vt:lpstr>Noto Sans Symbols</vt:lpstr>
      <vt:lpstr>Assistant Bold</vt:lpstr>
      <vt:lpstr>Arial</vt:lpstr>
      <vt:lpstr>72 Black</vt:lpstr>
      <vt:lpstr>Bahnschrift</vt:lpstr>
      <vt:lpstr>Wingdings</vt:lpstr>
      <vt:lpstr>Symbol</vt:lpstr>
      <vt:lpstr>Calibri</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and White Zero Waste Living Nature or Environmental Causes Education Presentation</dc:title>
  <dc:creator>Linditsch Claudia</dc:creator>
  <cp:lastModifiedBy>Burböck Birgit</cp:lastModifiedBy>
  <cp:revision>108</cp:revision>
  <cp:lastPrinted>2020-11-15T17:59:05Z</cp:lastPrinted>
  <dcterms:created xsi:type="dcterms:W3CDTF">2006-08-16T00:00:00Z</dcterms:created>
  <dcterms:modified xsi:type="dcterms:W3CDTF">2020-11-17T12:11:39Z</dcterms:modified>
  <dc:identifier>DAD59dNeE1Q</dc:identifier>
</cp:coreProperties>
</file>