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48" r:id="rId1"/>
  </p:sldMasterIdLst>
  <p:notesMasterIdLst>
    <p:notesMasterId r:id="rId11"/>
  </p:notesMasterIdLst>
  <p:sldIdLst>
    <p:sldId id="285" r:id="rId2"/>
    <p:sldId id="274" r:id="rId3"/>
    <p:sldId id="290" r:id="rId4"/>
    <p:sldId id="346" r:id="rId5"/>
    <p:sldId id="348" r:id="rId6"/>
    <p:sldId id="347" r:id="rId7"/>
    <p:sldId id="345" r:id="rId8"/>
    <p:sldId id="343" r:id="rId9"/>
    <p:sldId id="271" r:id="rId10"/>
  </p:sldIdLst>
  <p:sldSz cx="18288000" cy="10287000"/>
  <p:notesSz cx="6858000" cy="9144000"/>
  <p:embeddedFontLst>
    <p:embeddedFont>
      <p:font typeface="Assistant Bold" panose="020B0604020202020204" charset="-79"/>
      <p:regular r:id="rId12"/>
    </p:embeddedFont>
    <p:embeddedFont>
      <p:font typeface="Assistant" panose="020B0604020202020204" charset="0"/>
      <p:bold r:id="rId13"/>
    </p:embeddedFont>
    <p:embeddedFont>
      <p:font typeface="Cormorant Garamond" panose="020B0604020202020204" charset="0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6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0D8EA2"/>
    <a:srgbClr val="B2AC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ABFCF23-3B69-468F-B69F-88F6DE6A72F2}" styleName="Mittlere Formatvorlage 1 - Akz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Designformatvorlage 1 - Akz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99" autoAdjust="0"/>
  </p:normalViewPr>
  <p:slideViewPr>
    <p:cSldViewPr>
      <p:cViewPr>
        <p:scale>
          <a:sx n="96" d="100"/>
          <a:sy n="96" d="100"/>
        </p:scale>
        <p:origin x="-1686" y="-774"/>
      </p:cViewPr>
      <p:guideLst>
        <p:guide orient="horz" pos="2136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2989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B7BD97-F93B-4297-9F36-397405EB3BA0}" type="datetimeFigureOut">
              <a:rPr lang="de-AT" smtClean="0"/>
              <a:t>17.11.2020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7AA7FF-9A7B-4AD7-92E8-770655D940E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157989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974602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7AA7FF-9A7B-4AD7-92E8-770655D940E1}" type="slidenum">
              <a:rPr lang="de-AT" smtClean="0"/>
              <a:t>2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2712644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7AA7FF-9A7B-4AD7-92E8-770655D940E1}" type="slidenum">
              <a:rPr lang="de-AT" smtClean="0"/>
              <a:t>3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7002313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7AA7FF-9A7B-4AD7-92E8-770655D940E1}" type="slidenum">
              <a:rPr lang="de-AT" smtClean="0"/>
              <a:t>4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550886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7AA7FF-9A7B-4AD7-92E8-770655D940E1}" type="slidenum">
              <a:rPr lang="de-AT" smtClean="0"/>
              <a:t>5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3540322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7AA7FF-9A7B-4AD7-92E8-770655D940E1}" type="slidenum">
              <a:rPr lang="de-AT" smtClean="0"/>
              <a:t>6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425261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7AA7FF-9A7B-4AD7-92E8-770655D940E1}" type="slidenum">
              <a:rPr lang="de-AT" smtClean="0"/>
              <a:t>7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0141813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7AA7FF-9A7B-4AD7-92E8-770655D940E1}" type="slidenum">
              <a:rPr lang="de-AT" smtClean="0"/>
              <a:t>8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569424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3980C-5F08-4695-AB18-95783FA8547A}" type="datetime1">
              <a:rPr lang="en-US" smtClean="0"/>
              <a:t>11/17/2020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6EF30-DB98-409F-8544-91A57C9B1446}" type="datetime1">
              <a:rPr lang="en-US" smtClean="0"/>
              <a:t>11/17/2020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C9E89-1C87-4E9C-AFB0-79DB78DD10C5}" type="datetime1">
              <a:rPr lang="en-US" smtClean="0"/>
              <a:t>11/17/2020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C5B24-AD07-4D8F-8FA0-6CD40F794493}" type="datetime1">
              <a:rPr lang="en-US" smtClean="0"/>
              <a:t>11/17/2020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0B618-AD34-4E5B-8227-CE05B4F11782}" type="datetime1">
              <a:rPr lang="en-US" smtClean="0"/>
              <a:t>11/17/2020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F5FF5-6CEF-4580-B2E9-73170659336D}" type="datetime1">
              <a:rPr lang="en-US" smtClean="0"/>
              <a:t>11/17/2020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2E9B-9C38-43E7-A2A9-225509C8735C}" type="datetime1">
              <a:rPr lang="en-US" smtClean="0"/>
              <a:t>11/17/2020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5240000" y="9334500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0BB30-117D-4555-ACE6-16EDC08C4F5F}" type="datetime1">
              <a:rPr lang="en-US" smtClean="0"/>
              <a:t>11/17/2020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40AD0-B70F-412E-8322-E846B043693D}" type="datetime1">
              <a:rPr lang="en-US" smtClean="0"/>
              <a:t>11/17/2020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88BCE-A355-4350-B9B4-686474314926}" type="datetime1">
              <a:rPr lang="en-US" smtClean="0"/>
              <a:t>11/17/2020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CACEA-3F99-47F7-B5B5-AB012705C8C7}" type="datetime1">
              <a:rPr lang="en-US" smtClean="0"/>
              <a:t>11/17/2020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2320FD-9300-45A5-B44B-F2295BBEEB2B}" type="datetime1">
              <a:rPr lang="en-US" smtClean="0"/>
              <a:t>11/17/2020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fi_PPwUIHc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g"/><Relationship Id="rId5" Type="http://schemas.openxmlformats.org/officeDocument/2006/relationships/hyperlink" Target="https://www.youtube.com/watch?v=_vaxI9QNMEg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hyperlink" Target="https://www.mentimeter.com/s/d57014ed4d3f2037b4aa56ed52097bf4/9ed093d341bb/edit?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/>
          <p:nvPr/>
        </p:nvSpPr>
        <p:spPr>
          <a:xfrm>
            <a:off x="0" y="0"/>
            <a:ext cx="9144000" cy="10349781"/>
          </a:xfrm>
          <a:prstGeom prst="rect">
            <a:avLst/>
          </a:prstGeom>
          <a:solidFill>
            <a:srgbClr val="0D8EA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1"/>
          <p:cNvSpPr/>
          <p:nvPr/>
        </p:nvSpPr>
        <p:spPr>
          <a:xfrm>
            <a:off x="6934200" y="9229725"/>
            <a:ext cx="9182100" cy="28575"/>
          </a:xfrm>
          <a:prstGeom prst="rect">
            <a:avLst/>
          </a:prstGeom>
          <a:solidFill>
            <a:srgbClr val="D4C0A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1"/>
          <p:cNvSpPr/>
          <p:nvPr/>
        </p:nvSpPr>
        <p:spPr>
          <a:xfrm>
            <a:off x="1110945" y="5651493"/>
            <a:ext cx="197461" cy="1905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1" name="Google Shape;91;p1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204863" y="1191677"/>
            <a:ext cx="3985512" cy="1947807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 l="1591" r="26829"/>
          <a:stretch/>
        </p:blipFill>
        <p:spPr>
          <a:xfrm>
            <a:off x="14696433" y="9301157"/>
            <a:ext cx="3435211" cy="985843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"/>
          <p:cNvSpPr txBox="1"/>
          <p:nvPr/>
        </p:nvSpPr>
        <p:spPr>
          <a:xfrm>
            <a:off x="501595" y="2944029"/>
            <a:ext cx="8140809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sz="4000" b="1" i="0" u="none" strike="noStrike" cap="none" dirty="0">
                <a:solidFill>
                  <a:srgbClr val="FFFFFF"/>
                </a:solidFill>
                <a:latin typeface="Cormorant Garamond"/>
                <a:ea typeface="Cormorant Garamond"/>
                <a:cs typeface="Cormorant Garamond"/>
                <a:sym typeface="Cormorant Garamond"/>
              </a:rPr>
              <a:t>Erasmus+ Capacity Building in Higher Education</a:t>
            </a:r>
            <a:endParaRPr sz="4000" dirty="0"/>
          </a:p>
        </p:txBody>
      </p:sp>
      <p:sp>
        <p:nvSpPr>
          <p:cNvPr id="94" name="Google Shape;94;p1"/>
          <p:cNvSpPr txBox="1"/>
          <p:nvPr/>
        </p:nvSpPr>
        <p:spPr>
          <a:xfrm>
            <a:off x="9669960" y="3431709"/>
            <a:ext cx="7868050" cy="2320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sz="4200" b="1" i="0" u="none" strike="noStrike" cap="none" dirty="0">
                <a:solidFill>
                  <a:srgbClr val="342D29"/>
                </a:solidFill>
                <a:latin typeface="Cormorant Garamond"/>
                <a:ea typeface="Cormorant Garamond"/>
                <a:cs typeface="Cormorant Garamond"/>
                <a:sym typeface="Cormorant Garamond"/>
              </a:rPr>
              <a:t>Strengthening innovative social</a:t>
            </a:r>
            <a:endParaRPr dirty="0"/>
          </a:p>
          <a:p>
            <a:pPr marL="0" marR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sz="4200" b="1" i="0" u="none" strike="noStrike" cap="none" dirty="0">
                <a:solidFill>
                  <a:srgbClr val="342D29"/>
                </a:solidFill>
                <a:latin typeface="Cormorant Garamond"/>
                <a:ea typeface="Cormorant Garamond"/>
                <a:cs typeface="Cormorant Garamond"/>
                <a:sym typeface="Cormorant Garamond"/>
              </a:rPr>
              <a:t>entrepreneurship practices for disruptive business settings in Thailand and Myanmar</a:t>
            </a:r>
            <a:endParaRPr dirty="0"/>
          </a:p>
        </p:txBody>
      </p:sp>
      <p:sp>
        <p:nvSpPr>
          <p:cNvPr id="95" name="Google Shape;95;p1"/>
          <p:cNvSpPr txBox="1"/>
          <p:nvPr/>
        </p:nvSpPr>
        <p:spPr>
          <a:xfrm>
            <a:off x="1397214" y="6219079"/>
            <a:ext cx="7868050" cy="731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sz="2100" b="1" i="0" u="none" strike="noStrike" cap="none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Projectref.: 609711-EPP-1-2019-1-AT-EPPKA2-CBHE-JP </a:t>
            </a:r>
            <a:endParaRPr/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sz="2100" b="1" i="0" u="none" strike="noStrike" cap="none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Duration: 36 Months (15/01/2020-14/01/2023)</a:t>
            </a:r>
            <a:endParaRPr/>
          </a:p>
        </p:txBody>
      </p:sp>
      <p:sp>
        <p:nvSpPr>
          <p:cNvPr id="10" name="Google Shape;94;p1"/>
          <p:cNvSpPr txBox="1"/>
          <p:nvPr/>
        </p:nvSpPr>
        <p:spPr>
          <a:xfrm>
            <a:off x="9461012" y="7139748"/>
            <a:ext cx="7868050" cy="6980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08000"/>
              </a:lnSpc>
            </a:pPr>
            <a:r>
              <a:rPr lang="de-DE" sz="4200" b="1" dirty="0">
                <a:solidFill>
                  <a:srgbClr val="342D29"/>
                </a:solidFill>
                <a:latin typeface="Cormorant Garamond"/>
                <a:ea typeface="Cormorant Garamond"/>
                <a:cs typeface="Cormorant Garamond"/>
              </a:rPr>
              <a:t>November 16 -18, </a:t>
            </a:r>
            <a:r>
              <a:rPr lang="de-DE" sz="4200" b="1" dirty="0" smtClean="0">
                <a:solidFill>
                  <a:srgbClr val="342D29"/>
                </a:solidFill>
                <a:latin typeface="Cormorant Garamond"/>
                <a:ea typeface="Cormorant Garamond"/>
                <a:cs typeface="Cormorant Garamond"/>
              </a:rPr>
              <a:t>2020</a:t>
            </a:r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454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1">
            <a:extLst>
              <a:ext uri="{FF2B5EF4-FFF2-40B4-BE49-F238E27FC236}">
                <a16:creationId xmlns:a16="http://schemas.microsoft.com/office/drawing/2014/main" id="{70C1A498-FF0A-7E4F-B841-D5FED0DEF81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822"/>
          <a:stretch/>
        </p:blipFill>
        <p:spPr>
          <a:xfrm>
            <a:off x="-387601" y="71038"/>
            <a:ext cx="15621000" cy="8465991"/>
          </a:xfrm>
          <a:prstGeom prst="rect">
            <a:avLst/>
          </a:prstGeom>
        </p:spPr>
      </p:pic>
      <p:sp>
        <p:nvSpPr>
          <p:cNvPr id="2" name="AutoShape 2"/>
          <p:cNvSpPr/>
          <p:nvPr/>
        </p:nvSpPr>
        <p:spPr>
          <a:xfrm>
            <a:off x="14325600" y="-647700"/>
            <a:ext cx="4419600" cy="11468100"/>
          </a:xfrm>
          <a:prstGeom prst="rect">
            <a:avLst/>
          </a:prstGeom>
          <a:solidFill>
            <a:srgbClr val="0D8EA2"/>
          </a:solidFill>
        </p:spPr>
      </p:sp>
      <p:sp>
        <p:nvSpPr>
          <p:cNvPr id="4" name="AutoShape 4"/>
          <p:cNvSpPr/>
          <p:nvPr/>
        </p:nvSpPr>
        <p:spPr>
          <a:xfrm>
            <a:off x="8184899" y="9229725"/>
            <a:ext cx="9182100" cy="28575"/>
          </a:xfrm>
          <a:prstGeom prst="rect">
            <a:avLst/>
          </a:prstGeom>
          <a:solidFill>
            <a:srgbClr val="B2ACA7"/>
          </a:solidFill>
        </p:spPr>
      </p:sp>
      <p:pic>
        <p:nvPicPr>
          <p:cNvPr id="7" name="Picture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79373" y="8659266"/>
            <a:ext cx="2557976" cy="1250139"/>
          </a:xfrm>
          <a:prstGeom prst="rect">
            <a:avLst/>
          </a:prstGeom>
        </p:spPr>
      </p:pic>
      <p:sp>
        <p:nvSpPr>
          <p:cNvPr id="11" name="Rechteck 10"/>
          <p:cNvSpPr/>
          <p:nvPr/>
        </p:nvSpPr>
        <p:spPr>
          <a:xfrm>
            <a:off x="4194771" y="1856621"/>
            <a:ext cx="650757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800" dirty="0" smtClean="0"/>
              <a:t>ต้อนรับอย่างอบอุ่น</a:t>
            </a:r>
            <a:endParaRPr lang="en-US" sz="4800" dirty="0"/>
          </a:p>
        </p:txBody>
      </p:sp>
      <p:sp>
        <p:nvSpPr>
          <p:cNvPr id="12" name="Textfeld 11"/>
          <p:cNvSpPr txBox="1"/>
          <p:nvPr/>
        </p:nvSpPr>
        <p:spPr>
          <a:xfrm>
            <a:off x="9013806" y="2359549"/>
            <a:ext cx="59801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y-MM" sz="4800" dirty="0"/>
              <a:t/>
            </a:r>
            <a:br>
              <a:rPr lang="my-MM" sz="4800" dirty="0"/>
            </a:br>
            <a:r>
              <a:rPr lang="my-MM" sz="4800" dirty="0"/>
              <a:t>ကြိုဆိုပါတယ်</a:t>
            </a:r>
            <a:endParaRPr lang="en-US" sz="4800" dirty="0"/>
          </a:p>
        </p:txBody>
      </p:sp>
      <p:sp>
        <p:nvSpPr>
          <p:cNvPr id="13" name="Rechteck 12"/>
          <p:cNvSpPr/>
          <p:nvPr/>
        </p:nvSpPr>
        <p:spPr>
          <a:xfrm>
            <a:off x="2337791" y="3872183"/>
            <a:ext cx="63284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AT" sz="4800" dirty="0" err="1" smtClean="0">
                <a:solidFill>
                  <a:srgbClr val="202124"/>
                </a:solidFill>
                <a:latin typeface="Google Sans"/>
              </a:rPr>
              <a:t>Serdeczne</a:t>
            </a:r>
            <a:r>
              <a:rPr lang="de-AT" sz="4800" dirty="0" smtClean="0">
                <a:solidFill>
                  <a:srgbClr val="202124"/>
                </a:solidFill>
                <a:latin typeface="Google Sans"/>
              </a:rPr>
              <a:t> </a:t>
            </a:r>
            <a:r>
              <a:rPr lang="de-AT" sz="4800" dirty="0" err="1">
                <a:solidFill>
                  <a:srgbClr val="202124"/>
                </a:solidFill>
                <a:latin typeface="Google Sans"/>
              </a:rPr>
              <a:t>powitanie</a:t>
            </a:r>
            <a:endParaRPr lang="en-US" sz="4800" dirty="0"/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8413169" y="5304199"/>
            <a:ext cx="5084592" cy="700204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19044" rIns="0" bIns="-19044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altLang="de-DE" sz="4800" b="0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</a:rPr>
              <a:t>warm welkom</a:t>
            </a:r>
            <a:r>
              <a:rPr kumimoji="0" lang="nl-NL" altLang="de-DE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nl-NL" altLang="de-DE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1"/>
          <p:cNvSpPr>
            <a:spLocks noChangeArrowheads="1"/>
          </p:cNvSpPr>
          <p:nvPr/>
        </p:nvSpPr>
        <p:spPr bwMode="auto">
          <a:xfrm>
            <a:off x="4158828" y="6428272"/>
            <a:ext cx="5885621" cy="700204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19044" rIns="0" bIns="-19044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altLang="de-DE" sz="4800" b="0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</a:rPr>
              <a:t>Herzlich Willkommen</a:t>
            </a:r>
            <a:endParaRPr kumimoji="0" lang="nl-NL" altLang="de-DE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Foliennummernplatzhalter 15"/>
          <p:cNvSpPr>
            <a:spLocks noGrp="1"/>
          </p:cNvSpPr>
          <p:nvPr>
            <p:ph type="sldNum" sz="quarter" idx="12"/>
          </p:nvPr>
        </p:nvSpPr>
        <p:spPr>
          <a:xfrm>
            <a:off x="15233399" y="9380537"/>
            <a:ext cx="2133600" cy="365125"/>
          </a:xfrm>
        </p:spPr>
        <p:txBody>
          <a:bodyPr/>
          <a:lstStyle/>
          <a:p>
            <a:fld id="{B6F15528-21DE-4FAA-801E-634DDDAF4B2B}" type="slidenum">
              <a:rPr lang="en-US" smtClean="0">
                <a:solidFill>
                  <a:schemeClr val="bg1"/>
                </a:solidFill>
              </a:rPr>
              <a:pPr/>
              <a:t>2</a:t>
            </a:fld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695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 9"/>
          <p:cNvPicPr>
            <a:picLocks noChangeAspect="1"/>
          </p:cNvPicPr>
          <p:nvPr/>
        </p:nvPicPr>
        <p:blipFill rotWithShape="1">
          <a:blip r:embed="rId3"/>
          <a:srcRect l="55958" t="20741" r="26958" b="11347"/>
          <a:stretch/>
        </p:blipFill>
        <p:spPr>
          <a:xfrm>
            <a:off x="3239274" y="624510"/>
            <a:ext cx="7811702" cy="8733800"/>
          </a:xfrm>
          <a:prstGeom prst="rect">
            <a:avLst/>
          </a:prstGeom>
        </p:spPr>
      </p:pic>
      <p:sp>
        <p:nvSpPr>
          <p:cNvPr id="2" name="AutoShape 2"/>
          <p:cNvSpPr/>
          <p:nvPr/>
        </p:nvSpPr>
        <p:spPr>
          <a:xfrm>
            <a:off x="14351622" y="-590550"/>
            <a:ext cx="4419600" cy="11468100"/>
          </a:xfrm>
          <a:prstGeom prst="rect">
            <a:avLst/>
          </a:prstGeom>
          <a:solidFill>
            <a:srgbClr val="0D8EA2"/>
          </a:solidFill>
        </p:spPr>
      </p:sp>
      <p:sp>
        <p:nvSpPr>
          <p:cNvPr id="4" name="AutoShape 4"/>
          <p:cNvSpPr/>
          <p:nvPr/>
        </p:nvSpPr>
        <p:spPr>
          <a:xfrm>
            <a:off x="8184899" y="9229725"/>
            <a:ext cx="9182100" cy="28575"/>
          </a:xfrm>
          <a:prstGeom prst="rect">
            <a:avLst/>
          </a:prstGeom>
          <a:solidFill>
            <a:srgbClr val="B2ACA7"/>
          </a:solidFill>
        </p:spPr>
      </p:sp>
      <p:pic>
        <p:nvPicPr>
          <p:cNvPr id="7" name="Picture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79373" y="8659266"/>
            <a:ext cx="2557976" cy="1250139"/>
          </a:xfrm>
          <a:prstGeom prst="rect">
            <a:avLst/>
          </a:prstGeom>
        </p:spPr>
      </p:pic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8" name="TextBox 5"/>
          <p:cNvSpPr txBox="1"/>
          <p:nvPr/>
        </p:nvSpPr>
        <p:spPr>
          <a:xfrm>
            <a:off x="914400" y="800100"/>
            <a:ext cx="12548152" cy="57214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420"/>
              </a:lnSpc>
            </a:pPr>
            <a:r>
              <a:rPr lang="en-US" sz="4400" b="1" spc="204" dirty="0" smtClean="0">
                <a:solidFill>
                  <a:srgbClr val="342D2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Roadmap</a:t>
            </a:r>
            <a:endParaRPr lang="en-US" sz="4400" b="1" spc="204" dirty="0">
              <a:solidFill>
                <a:srgbClr val="342D2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Pfeil nach unten 4"/>
          <p:cNvSpPr/>
          <p:nvPr/>
        </p:nvSpPr>
        <p:spPr>
          <a:xfrm>
            <a:off x="14351622" y="2019300"/>
            <a:ext cx="4419599" cy="7162800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feld 5"/>
          <p:cNvSpPr txBox="1"/>
          <p:nvPr/>
        </p:nvSpPr>
        <p:spPr>
          <a:xfrm>
            <a:off x="15398716" y="2531653"/>
            <a:ext cx="2209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Nov 16, 2020</a:t>
            </a:r>
          </a:p>
          <a:p>
            <a:pPr algn="ctr"/>
            <a:r>
              <a:rPr lang="en-US" dirty="0" smtClean="0"/>
              <a:t>Business  Modelling</a:t>
            </a:r>
            <a:endParaRPr lang="en-US" dirty="0"/>
          </a:p>
        </p:txBody>
      </p:sp>
      <p:sp>
        <p:nvSpPr>
          <p:cNvPr id="12" name="Textfeld 11"/>
          <p:cNvSpPr txBox="1"/>
          <p:nvPr/>
        </p:nvSpPr>
        <p:spPr>
          <a:xfrm>
            <a:off x="15372440" y="4331488"/>
            <a:ext cx="2209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Nov 17, 2020</a:t>
            </a:r>
          </a:p>
          <a:p>
            <a:pPr algn="ctr"/>
            <a:r>
              <a:rPr lang="en-US" dirty="0" smtClean="0"/>
              <a:t>Case Studies</a:t>
            </a:r>
            <a:endParaRPr lang="en-US" dirty="0"/>
          </a:p>
        </p:txBody>
      </p:sp>
      <p:sp>
        <p:nvSpPr>
          <p:cNvPr id="13" name="Textfeld 12"/>
          <p:cNvSpPr txBox="1"/>
          <p:nvPr/>
        </p:nvSpPr>
        <p:spPr>
          <a:xfrm>
            <a:off x="15427619" y="6009289"/>
            <a:ext cx="2209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Nov 18, 2020</a:t>
            </a:r>
          </a:p>
          <a:p>
            <a:pPr algn="ctr"/>
            <a:r>
              <a:rPr lang="en-US" dirty="0"/>
              <a:t>C</a:t>
            </a:r>
            <a:r>
              <a:rPr lang="en-US" dirty="0" smtClean="0"/>
              <a:t>rowdfunding</a:t>
            </a:r>
            <a:endParaRPr lang="en-US" dirty="0"/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 rotWithShape="1">
          <a:blip r:embed="rId5"/>
          <a:srcRect l="22900" t="30763" r="61250" b="17630"/>
          <a:stretch/>
        </p:blipFill>
        <p:spPr>
          <a:xfrm>
            <a:off x="5162223" y="378930"/>
            <a:ext cx="7327764" cy="8839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970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4325600" y="-647700"/>
            <a:ext cx="4419600" cy="11468100"/>
          </a:xfrm>
          <a:prstGeom prst="rect">
            <a:avLst/>
          </a:prstGeom>
          <a:solidFill>
            <a:srgbClr val="0D8EA2"/>
          </a:solidFill>
        </p:spPr>
      </p:sp>
      <p:sp>
        <p:nvSpPr>
          <p:cNvPr id="4" name="AutoShape 4"/>
          <p:cNvSpPr/>
          <p:nvPr/>
        </p:nvSpPr>
        <p:spPr>
          <a:xfrm>
            <a:off x="8184899" y="9229725"/>
            <a:ext cx="9182100" cy="28575"/>
          </a:xfrm>
          <a:prstGeom prst="rect">
            <a:avLst/>
          </a:prstGeom>
          <a:solidFill>
            <a:srgbClr val="B2ACA7"/>
          </a:solidFill>
        </p:spPr>
      </p:sp>
      <p:pic>
        <p:nvPicPr>
          <p:cNvPr id="7" name="Pictur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79373" y="8659266"/>
            <a:ext cx="2557976" cy="1250139"/>
          </a:xfrm>
          <a:prstGeom prst="rect">
            <a:avLst/>
          </a:prstGeom>
        </p:spPr>
      </p:pic>
      <p:sp>
        <p:nvSpPr>
          <p:cNvPr id="16" name="Foliennummernplatzhalter 15"/>
          <p:cNvSpPr>
            <a:spLocks noGrp="1"/>
          </p:cNvSpPr>
          <p:nvPr>
            <p:ph type="sldNum" sz="quarter" idx="12"/>
          </p:nvPr>
        </p:nvSpPr>
        <p:spPr>
          <a:xfrm>
            <a:off x="15233399" y="9380537"/>
            <a:ext cx="2133600" cy="365125"/>
          </a:xfrm>
        </p:spPr>
        <p:txBody>
          <a:bodyPr/>
          <a:lstStyle/>
          <a:p>
            <a:fld id="{B6F15528-21DE-4FAA-801E-634DDDAF4B2B}" type="slidenum">
              <a:rPr lang="en-US" smtClean="0">
                <a:solidFill>
                  <a:schemeClr val="bg1"/>
                </a:solidFill>
              </a:rPr>
              <a:pPr/>
              <a:t>4</a:t>
            </a:fld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3" name="Grafik 2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0000" y="1104900"/>
            <a:ext cx="6838950" cy="6838950"/>
          </a:xfrm>
          <a:prstGeom prst="rect">
            <a:avLst/>
          </a:prstGeom>
        </p:spPr>
      </p:pic>
      <p:sp>
        <p:nvSpPr>
          <p:cNvPr id="5" name="Textfeld 4"/>
          <p:cNvSpPr txBox="1"/>
          <p:nvPr/>
        </p:nvSpPr>
        <p:spPr>
          <a:xfrm>
            <a:off x="3780183" y="8170902"/>
            <a:ext cx="754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Source: https</a:t>
            </a:r>
            <a:r>
              <a:rPr lang="en-US" dirty="0"/>
              <a:t>://teachermarkexpress.com/what-did-you-do-yesterday/</a:t>
            </a:r>
          </a:p>
        </p:txBody>
      </p:sp>
    </p:spTree>
    <p:extLst>
      <p:ext uri="{BB962C8B-B14F-4D97-AF65-F5344CB8AC3E}">
        <p14:creationId xmlns:p14="http://schemas.microsoft.com/office/powerpoint/2010/main" val="3903406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4325600" y="-647700"/>
            <a:ext cx="4419600" cy="11468100"/>
          </a:xfrm>
          <a:prstGeom prst="rect">
            <a:avLst/>
          </a:prstGeom>
          <a:solidFill>
            <a:srgbClr val="0D8EA2"/>
          </a:solidFill>
        </p:spPr>
      </p:sp>
      <p:sp>
        <p:nvSpPr>
          <p:cNvPr id="4" name="AutoShape 4"/>
          <p:cNvSpPr/>
          <p:nvPr/>
        </p:nvSpPr>
        <p:spPr>
          <a:xfrm>
            <a:off x="8184899" y="9229725"/>
            <a:ext cx="9182100" cy="28575"/>
          </a:xfrm>
          <a:prstGeom prst="rect">
            <a:avLst/>
          </a:prstGeom>
          <a:solidFill>
            <a:srgbClr val="B2ACA7"/>
          </a:solidFill>
        </p:spPr>
      </p:sp>
      <p:pic>
        <p:nvPicPr>
          <p:cNvPr id="7" name="Pictur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79373" y="8659266"/>
            <a:ext cx="2557976" cy="1250139"/>
          </a:xfrm>
          <a:prstGeom prst="rect">
            <a:avLst/>
          </a:prstGeom>
        </p:spPr>
      </p:pic>
      <p:sp>
        <p:nvSpPr>
          <p:cNvPr id="16" name="Foliennummernplatzhalter 15"/>
          <p:cNvSpPr>
            <a:spLocks noGrp="1"/>
          </p:cNvSpPr>
          <p:nvPr>
            <p:ph type="sldNum" sz="quarter" idx="12"/>
          </p:nvPr>
        </p:nvSpPr>
        <p:spPr>
          <a:xfrm>
            <a:off x="15233399" y="9380537"/>
            <a:ext cx="2133600" cy="365125"/>
          </a:xfrm>
        </p:spPr>
        <p:txBody>
          <a:bodyPr/>
          <a:lstStyle/>
          <a:p>
            <a:fld id="{B6F15528-21DE-4FAA-801E-634DDDAF4B2B}" type="slidenum">
              <a:rPr lang="en-US" smtClean="0">
                <a:solidFill>
                  <a:schemeClr val="bg1"/>
                </a:solidFill>
              </a:rPr>
              <a:pPr/>
              <a:t>5</a:t>
            </a:fld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 rotWithShape="1">
          <a:blip r:embed="rId4"/>
          <a:srcRect r="57292"/>
          <a:stretch/>
        </p:blipFill>
        <p:spPr>
          <a:xfrm>
            <a:off x="1565288" y="1182688"/>
            <a:ext cx="12219574" cy="8047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07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4447184" y="-542647"/>
            <a:ext cx="4419600" cy="11468100"/>
          </a:xfrm>
          <a:prstGeom prst="rect">
            <a:avLst/>
          </a:prstGeom>
          <a:solidFill>
            <a:srgbClr val="0D8EA2"/>
          </a:solidFill>
        </p:spPr>
      </p:sp>
      <p:sp>
        <p:nvSpPr>
          <p:cNvPr id="4" name="AutoShape 4"/>
          <p:cNvSpPr/>
          <p:nvPr/>
        </p:nvSpPr>
        <p:spPr>
          <a:xfrm>
            <a:off x="8184899" y="9229725"/>
            <a:ext cx="9182100" cy="28575"/>
          </a:xfrm>
          <a:prstGeom prst="rect">
            <a:avLst/>
          </a:prstGeom>
          <a:solidFill>
            <a:srgbClr val="B2ACA7"/>
          </a:solidFill>
        </p:spPr>
      </p:sp>
      <p:pic>
        <p:nvPicPr>
          <p:cNvPr id="7" name="Pictur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79373" y="8659266"/>
            <a:ext cx="2557976" cy="1250139"/>
          </a:xfrm>
          <a:prstGeom prst="rect">
            <a:avLst/>
          </a:prstGeom>
        </p:spPr>
      </p:pic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23" name="Rechteck 22"/>
          <p:cNvSpPr/>
          <p:nvPr/>
        </p:nvSpPr>
        <p:spPr>
          <a:xfrm>
            <a:off x="278653" y="1783529"/>
            <a:ext cx="13766731" cy="7174473"/>
          </a:xfrm>
          <a:prstGeom prst="rect">
            <a:avLst/>
          </a:prstGeom>
          <a:noFill/>
          <a:ln w="28575">
            <a:solidFill>
              <a:srgbClr val="2B85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25625" y="484337"/>
            <a:ext cx="3562350" cy="1285875"/>
          </a:xfrm>
          <a:prstGeom prst="rect">
            <a:avLst/>
          </a:prstGeom>
        </p:spPr>
      </p:pic>
      <p:graphicFrame>
        <p:nvGraphicFramePr>
          <p:cNvPr id="5" name="Tabelle 4"/>
          <p:cNvGraphicFramePr>
            <a:graphicFrameLocks noGrp="1"/>
          </p:cNvGraphicFramePr>
          <p:nvPr>
            <p:extLst/>
          </p:nvPr>
        </p:nvGraphicFramePr>
        <p:xfrm>
          <a:off x="685800" y="1933765"/>
          <a:ext cx="13106399" cy="7032918"/>
        </p:xfrm>
        <a:graphic>
          <a:graphicData uri="http://schemas.openxmlformats.org/drawingml/2006/table">
            <a:tbl>
              <a:tblPr bandRow="1"/>
              <a:tblGrid>
                <a:gridCol w="2280712">
                  <a:extLst>
                    <a:ext uri="{9D8B030D-6E8A-4147-A177-3AD203B41FA5}">
                      <a16:colId xmlns:a16="http://schemas.microsoft.com/office/drawing/2014/main" val="1643335485"/>
                    </a:ext>
                  </a:extLst>
                </a:gridCol>
                <a:gridCol w="1803167">
                  <a:extLst>
                    <a:ext uri="{9D8B030D-6E8A-4147-A177-3AD203B41FA5}">
                      <a16:colId xmlns:a16="http://schemas.microsoft.com/office/drawing/2014/main" val="1969387111"/>
                    </a:ext>
                  </a:extLst>
                </a:gridCol>
                <a:gridCol w="1804504">
                  <a:extLst>
                    <a:ext uri="{9D8B030D-6E8A-4147-A177-3AD203B41FA5}">
                      <a16:colId xmlns:a16="http://schemas.microsoft.com/office/drawing/2014/main" val="523055623"/>
                    </a:ext>
                  </a:extLst>
                </a:gridCol>
                <a:gridCol w="1804504">
                  <a:extLst>
                    <a:ext uri="{9D8B030D-6E8A-4147-A177-3AD203B41FA5}">
                      <a16:colId xmlns:a16="http://schemas.microsoft.com/office/drawing/2014/main" val="2431156973"/>
                    </a:ext>
                  </a:extLst>
                </a:gridCol>
                <a:gridCol w="1804504">
                  <a:extLst>
                    <a:ext uri="{9D8B030D-6E8A-4147-A177-3AD203B41FA5}">
                      <a16:colId xmlns:a16="http://schemas.microsoft.com/office/drawing/2014/main" val="3616299900"/>
                    </a:ext>
                  </a:extLst>
                </a:gridCol>
                <a:gridCol w="1804504">
                  <a:extLst>
                    <a:ext uri="{9D8B030D-6E8A-4147-A177-3AD203B41FA5}">
                      <a16:colId xmlns:a16="http://schemas.microsoft.com/office/drawing/2014/main" val="2905837972"/>
                    </a:ext>
                  </a:extLst>
                </a:gridCol>
                <a:gridCol w="1804504">
                  <a:extLst>
                    <a:ext uri="{9D8B030D-6E8A-4147-A177-3AD203B41FA5}">
                      <a16:colId xmlns:a16="http://schemas.microsoft.com/office/drawing/2014/main" val="1739556125"/>
                    </a:ext>
                  </a:extLst>
                </a:gridCol>
              </a:tblGrid>
              <a:tr h="83969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BENEFICIARY</a:t>
                      </a:r>
                      <a:endParaRPr lang="de-AT" sz="2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Social Challenge</a:t>
                      </a:r>
                      <a:endParaRPr lang="de-AT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Beneficiaries</a:t>
                      </a:r>
                      <a:endParaRPr lang="de-AT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err="1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BeneficiariesPotential</a:t>
                      </a:r>
                      <a:r>
                        <a:rPr lang="en-US" sz="2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 </a:t>
                      </a:r>
                      <a:r>
                        <a:rPr lang="en-US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Input</a:t>
                      </a:r>
                      <a:endParaRPr lang="de-AT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Core Activities</a:t>
                      </a:r>
                      <a:endParaRPr lang="de-AT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Resources</a:t>
                      </a:r>
                      <a:endParaRPr lang="de-AT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Partners</a:t>
                      </a:r>
                      <a:endParaRPr lang="de-AT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4823711"/>
                  </a:ext>
                </a:extLst>
              </a:tr>
              <a:tr h="43042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CUSTOMER</a:t>
                      </a:r>
                      <a:endParaRPr lang="de-AT" sz="2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9157231"/>
                  </a:ext>
                </a:extLst>
              </a:tr>
              <a:tr h="61342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Customer Segments</a:t>
                      </a:r>
                      <a:endParaRPr lang="de-AT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Payap University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5286784"/>
                  </a:ext>
                </a:extLst>
              </a:tr>
              <a:tr h="90652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Product/Service and it’s Value Proposition</a:t>
                      </a:r>
                      <a:endParaRPr lang="de-AT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Burapha University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9039343"/>
                  </a:ext>
                </a:extLst>
              </a:tr>
              <a:tr h="92013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Distribution</a:t>
                      </a:r>
                      <a:endParaRPr lang="de-AT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Prince of Songkla University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5907223"/>
                  </a:ext>
                </a:extLst>
              </a:tr>
              <a:tr h="90069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Competitors</a:t>
                      </a:r>
                      <a:endParaRPr lang="de-AT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Mahasarakham University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9831415"/>
                  </a:ext>
                </a:extLst>
              </a:tr>
              <a:tr h="61342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Cost Structure</a:t>
                      </a:r>
                      <a:endParaRPr lang="de-AT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+mn-cs"/>
                        </a:rPr>
                        <a:t>Mandalay University</a:t>
                      </a:r>
                      <a:endParaRPr lang="de-AT" sz="20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B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7751709"/>
                  </a:ext>
                </a:extLst>
              </a:tr>
              <a:tr h="150116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Revenue Streams</a:t>
                      </a:r>
                      <a:endParaRPr lang="de-AT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de-AT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National </a:t>
                      </a:r>
                      <a:r>
                        <a:rPr lang="en-US" sz="2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Management 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Degree College</a:t>
                      </a:r>
                      <a:endParaRPr lang="de-AT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B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1922633"/>
                  </a:ext>
                </a:extLst>
              </a:tr>
            </a:tbl>
          </a:graphicData>
        </a:graphic>
      </p:graphicFrame>
      <p:sp>
        <p:nvSpPr>
          <p:cNvPr id="16" name="TextBox 5"/>
          <p:cNvSpPr txBox="1"/>
          <p:nvPr/>
        </p:nvSpPr>
        <p:spPr>
          <a:xfrm>
            <a:off x="845484" y="471577"/>
            <a:ext cx="13601700" cy="11079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fontAlgn="t"/>
            <a:r>
              <a:rPr lang="en-US" sz="7200" dirty="0" smtClean="0">
                <a:solidFill>
                  <a:srgbClr val="342D29"/>
                </a:solidFill>
                <a:latin typeface="Assistant Bold" panose="020B0604020202020204" charset="-79"/>
                <a:cs typeface="Assistant Bold" panose="020B0604020202020204" charset="-79"/>
              </a:rPr>
              <a:t>Let’s </a:t>
            </a:r>
            <a:r>
              <a:rPr lang="en-US" sz="7200" dirty="0" err="1" smtClean="0">
                <a:solidFill>
                  <a:srgbClr val="342D29"/>
                </a:solidFill>
                <a:latin typeface="Assistant Bold" panose="020B0604020202020204" charset="-79"/>
                <a:cs typeface="Assistant Bold" panose="020B0604020202020204" charset="-79"/>
              </a:rPr>
              <a:t>trello</a:t>
            </a:r>
            <a:r>
              <a:rPr lang="en-US" sz="7200" dirty="0" smtClean="0">
                <a:solidFill>
                  <a:srgbClr val="342D29"/>
                </a:solidFill>
                <a:latin typeface="Assistant Bold" panose="020B0604020202020204" charset="-79"/>
                <a:cs typeface="Assistant Bold" panose="020B0604020202020204" charset="-79"/>
              </a:rPr>
              <a:t> </a:t>
            </a:r>
            <a:r>
              <a:rPr lang="en-US" sz="7200" dirty="0" smtClean="0">
                <a:solidFill>
                  <a:srgbClr val="342D29"/>
                </a:solidFill>
                <a:latin typeface="Assistant Bold" panose="020B0604020202020204" charset="-79"/>
                <a:cs typeface="Assistant Bold" panose="020B0604020202020204" charset="-79"/>
                <a:sym typeface="Wingdings" panose="05000000000000000000" pitchFamily="2" charset="2"/>
              </a:rPr>
              <a:t></a:t>
            </a:r>
            <a:endParaRPr lang="de-AT" dirty="0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657706" y="2324100"/>
            <a:ext cx="3666737" cy="3666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935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4325600" y="-647700"/>
            <a:ext cx="4419600" cy="11468100"/>
          </a:xfrm>
          <a:prstGeom prst="rect">
            <a:avLst/>
          </a:prstGeom>
          <a:solidFill>
            <a:srgbClr val="0D8EA2"/>
          </a:solidFill>
        </p:spPr>
      </p:sp>
      <p:sp>
        <p:nvSpPr>
          <p:cNvPr id="4" name="AutoShape 4"/>
          <p:cNvSpPr/>
          <p:nvPr/>
        </p:nvSpPr>
        <p:spPr>
          <a:xfrm>
            <a:off x="8184899" y="9229725"/>
            <a:ext cx="9182100" cy="28575"/>
          </a:xfrm>
          <a:prstGeom prst="rect">
            <a:avLst/>
          </a:prstGeom>
          <a:solidFill>
            <a:srgbClr val="B2ACA7"/>
          </a:solidFill>
        </p:spPr>
      </p:sp>
      <p:pic>
        <p:nvPicPr>
          <p:cNvPr id="7" name="Pictur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79373" y="8659266"/>
            <a:ext cx="2557976" cy="1250139"/>
          </a:xfrm>
          <a:prstGeom prst="rect">
            <a:avLst/>
          </a:prstGeom>
        </p:spPr>
      </p:pic>
      <p:sp>
        <p:nvSpPr>
          <p:cNvPr id="16" name="Foliennummernplatzhalter 15"/>
          <p:cNvSpPr>
            <a:spLocks noGrp="1"/>
          </p:cNvSpPr>
          <p:nvPr>
            <p:ph type="sldNum" sz="quarter" idx="12"/>
          </p:nvPr>
        </p:nvSpPr>
        <p:spPr>
          <a:xfrm>
            <a:off x="15233399" y="9380537"/>
            <a:ext cx="2133600" cy="365125"/>
          </a:xfrm>
        </p:spPr>
        <p:txBody>
          <a:bodyPr/>
          <a:lstStyle/>
          <a:p>
            <a:fld id="{B6F15528-21DE-4FAA-801E-634DDDAF4B2B}" type="slidenum">
              <a:rPr lang="en-US" smtClean="0">
                <a:solidFill>
                  <a:schemeClr val="bg1"/>
                </a:solidFill>
              </a:rPr>
              <a:pPr/>
              <a:t>7</a:t>
            </a:fld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7" name="Grafik 16"/>
          <p:cNvPicPr>
            <a:picLocks noChangeAspect="1"/>
          </p:cNvPicPr>
          <p:nvPr/>
        </p:nvPicPr>
        <p:blipFill rotWithShape="1">
          <a:blip r:embed="rId4"/>
          <a:srcRect r="55798" b="8869"/>
          <a:stretch/>
        </p:blipFill>
        <p:spPr>
          <a:xfrm>
            <a:off x="1226156" y="704329"/>
            <a:ext cx="12506127" cy="7249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380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4447184" y="-542647"/>
            <a:ext cx="4419600" cy="11468100"/>
          </a:xfrm>
          <a:prstGeom prst="rect">
            <a:avLst/>
          </a:prstGeom>
          <a:solidFill>
            <a:srgbClr val="0D8EA2"/>
          </a:solidFill>
        </p:spPr>
      </p:sp>
      <p:sp>
        <p:nvSpPr>
          <p:cNvPr id="4" name="AutoShape 4"/>
          <p:cNvSpPr/>
          <p:nvPr/>
        </p:nvSpPr>
        <p:spPr>
          <a:xfrm>
            <a:off x="8184899" y="9229725"/>
            <a:ext cx="9182100" cy="28575"/>
          </a:xfrm>
          <a:prstGeom prst="rect">
            <a:avLst/>
          </a:prstGeom>
          <a:solidFill>
            <a:srgbClr val="B2ACA7"/>
          </a:solidFill>
        </p:spPr>
      </p:sp>
      <p:pic>
        <p:nvPicPr>
          <p:cNvPr id="7" name="Pictur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79373" y="8659266"/>
            <a:ext cx="2557976" cy="1250139"/>
          </a:xfrm>
          <a:prstGeom prst="rect">
            <a:avLst/>
          </a:prstGeom>
        </p:spPr>
      </p:pic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4"/>
          <a:srcRect l="48955" t="11516" r="10366" b="16617"/>
          <a:stretch/>
        </p:blipFill>
        <p:spPr>
          <a:xfrm>
            <a:off x="272446" y="1813966"/>
            <a:ext cx="13780669" cy="684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098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9144000" cy="10349781"/>
          </a:xfrm>
          <a:prstGeom prst="rect">
            <a:avLst/>
          </a:prstGeom>
          <a:solidFill>
            <a:srgbClr val="0D8EA2"/>
          </a:solidFill>
        </p:spPr>
      </p:sp>
      <p:sp>
        <p:nvSpPr>
          <p:cNvPr id="3" name="AutoShape 3"/>
          <p:cNvSpPr/>
          <p:nvPr/>
        </p:nvSpPr>
        <p:spPr>
          <a:xfrm>
            <a:off x="6934200" y="9229725"/>
            <a:ext cx="9182100" cy="28575"/>
          </a:xfrm>
          <a:prstGeom prst="rect">
            <a:avLst/>
          </a:prstGeom>
          <a:solidFill>
            <a:srgbClr val="D4C0AB"/>
          </a:solidFill>
        </p:spPr>
      </p:sp>
      <p:sp>
        <p:nvSpPr>
          <p:cNvPr id="4" name="AutoShape 4"/>
          <p:cNvSpPr/>
          <p:nvPr/>
        </p:nvSpPr>
        <p:spPr>
          <a:xfrm>
            <a:off x="1110945" y="5651493"/>
            <a:ext cx="197461" cy="1905000"/>
          </a:xfrm>
          <a:prstGeom prst="rect">
            <a:avLst/>
          </a:prstGeom>
          <a:solidFill>
            <a:srgbClr val="FFFFFF"/>
          </a:solidFill>
        </p:spPr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2204863" y="1191677"/>
            <a:ext cx="3985512" cy="1947807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rcRect l="1592" r="26829"/>
          <a:stretch>
            <a:fillRect/>
          </a:stretch>
        </p:blipFill>
        <p:spPr>
          <a:xfrm>
            <a:off x="14696433" y="9301157"/>
            <a:ext cx="3435211" cy="985843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501595" y="2944029"/>
            <a:ext cx="8140809" cy="4876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40"/>
              </a:lnSpc>
            </a:pPr>
            <a:r>
              <a:rPr lang="en-US" sz="3200">
                <a:solidFill>
                  <a:srgbClr val="FFFFFF"/>
                </a:solidFill>
                <a:latin typeface="Cormorant Garamond Bold Bold"/>
              </a:rPr>
              <a:t>Erasmus+ Capacity Building in Higher Education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263594" y="3479334"/>
            <a:ext cx="7868050" cy="23202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36"/>
              </a:lnSpc>
            </a:pPr>
            <a:r>
              <a:rPr lang="en-US" sz="4200" spc="-105">
                <a:solidFill>
                  <a:srgbClr val="342D29"/>
                </a:solidFill>
                <a:latin typeface="Cormorant Garamond Bold Bold"/>
              </a:rPr>
              <a:t>Strengthening innovative social</a:t>
            </a:r>
          </a:p>
          <a:p>
            <a:pPr algn="ctr">
              <a:lnSpc>
                <a:spcPts val="4536"/>
              </a:lnSpc>
            </a:pPr>
            <a:r>
              <a:rPr lang="en-US" sz="4200" spc="-105">
                <a:solidFill>
                  <a:srgbClr val="342D29"/>
                </a:solidFill>
                <a:latin typeface="Cormorant Garamond Bold Bold"/>
              </a:rPr>
              <a:t>entrepreneurship practices for disruptive business settings in Thailand and Myanmar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397214" y="6219079"/>
            <a:ext cx="7868050" cy="7317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40"/>
              </a:lnSpc>
            </a:pPr>
            <a:r>
              <a:rPr lang="en-US" sz="2100" spc="35" dirty="0" err="1">
                <a:solidFill>
                  <a:srgbClr val="FFFFFF"/>
                </a:solidFill>
                <a:latin typeface="Assistant Bold" panose="020B0604020202020204" charset="-79"/>
                <a:cs typeface="Assistant Bold" panose="020B0604020202020204" charset="-79"/>
              </a:rPr>
              <a:t>Projectref</a:t>
            </a:r>
            <a:r>
              <a:rPr lang="en-US" sz="2100" spc="35" dirty="0">
                <a:solidFill>
                  <a:srgbClr val="FFFFFF"/>
                </a:solidFill>
                <a:latin typeface="Assistant Bold" panose="020B0604020202020204" charset="-79"/>
                <a:cs typeface="Assistant Bold" panose="020B0604020202020204" charset="-79"/>
              </a:rPr>
              <a:t>.: 609711-EPP-1-2019-1-AT-EPPKA2-CBHE-JP </a:t>
            </a:r>
          </a:p>
          <a:p>
            <a:pPr>
              <a:lnSpc>
                <a:spcPts val="2940"/>
              </a:lnSpc>
            </a:pPr>
            <a:r>
              <a:rPr lang="en-US" sz="2100" spc="35" dirty="0">
                <a:solidFill>
                  <a:srgbClr val="FFFFFF"/>
                </a:solidFill>
                <a:latin typeface="Assistant Bold" panose="020B0604020202020204" charset="-79"/>
                <a:cs typeface="Assistant Bold" panose="020B0604020202020204" charset="-79"/>
              </a:rPr>
              <a:t>Duration: 36 Months (15/01/2020-14/01/2023)</a:t>
            </a:r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154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198</Words>
  <Application>Microsoft Office PowerPoint</Application>
  <PresentationFormat>Benutzerdefiniert</PresentationFormat>
  <Paragraphs>92</Paragraphs>
  <Slides>9</Slides>
  <Notes>8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9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9" baseType="lpstr">
      <vt:lpstr>Assistant Bold</vt:lpstr>
      <vt:lpstr>Wingdings</vt:lpstr>
      <vt:lpstr>Assistant</vt:lpstr>
      <vt:lpstr>Cordia New</vt:lpstr>
      <vt:lpstr>Arial</vt:lpstr>
      <vt:lpstr>Google Sans</vt:lpstr>
      <vt:lpstr>Cormorant Garamond</vt:lpstr>
      <vt:lpstr>Cormorant Garamond Bold Bold</vt:lpstr>
      <vt:lpstr>Calibri</vt:lpstr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and White Zero Waste Living Nature or Environmental Causes Education Presentation</dc:title>
  <dc:creator>Linditsch Claudia</dc:creator>
  <cp:lastModifiedBy>Burböck Birgit</cp:lastModifiedBy>
  <cp:revision>106</cp:revision>
  <dcterms:created xsi:type="dcterms:W3CDTF">2006-08-16T00:00:00Z</dcterms:created>
  <dcterms:modified xsi:type="dcterms:W3CDTF">2020-11-17T11:55:30Z</dcterms:modified>
  <dc:identifier>DAD59dNeE1Q</dc:identifier>
</cp:coreProperties>
</file>