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Zawgyi-One" panose="020B0604030504040204" pitchFamily="34" charset="0"/>
      <p:regular r:id="rId20"/>
    </p:embeddedFont>
    <p:embeddedFont>
      <p:font typeface="Cormorant Garamond" panose="020B0604020202020204" charset="0"/>
      <p:regular r:id="rId21"/>
      <p:bold r:id="rId22"/>
      <p:italic r:id="rId23"/>
      <p:boldItalic r:id="rId24"/>
    </p:embeddedFont>
    <p:embeddedFont>
      <p:font typeface="Assistant" panose="020B0604020202020204" charset="-79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23EguEx/oOB3iL3Tmmtk/IrM2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E686A6F-E046-40C4-825C-8630CDC093E3}">
  <a:tblStyle styleId="{7E686A6F-E046-40C4-825C-8630CDC093E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tcBdr/>
        <a:fill>
          <a:solidFill>
            <a:srgbClr val="E8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799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pl-PL"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1 - Introduction to Social Entrepreneurship and Opportunity identification</a:t>
            </a:r>
            <a:endParaRPr sz="18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pl-PL"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2 - Business modelling and sourcing</a:t>
            </a:r>
            <a:endParaRPr sz="18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pl-PL"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3 - SE communication strategies</a:t>
            </a:r>
            <a:endParaRPr sz="18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pl-PL"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4 - SE Hubs</a:t>
            </a: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Co znajduje się w tym szkoleniu</a:t>
            </a: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Co znajduje się w tym szkoleniu</a:t>
            </a:r>
            <a:endParaRPr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enterprises are a specific type of organizations, which pursue social goals while carrying out a significant amount of economic, market-based activity. </a:t>
            </a:r>
            <a: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other words, social enterprises use business tools to introduce social change and improvements in regard to social problems.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l-PL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definitions of SE have been developed in different domains (non-profit, for-profit and public sectors) they are not all the same, however, remain fairly similar. Below you can find some examples of popular definitions of social enterprise.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4863" y="1191677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1591" r="26829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20717" y="2944029"/>
            <a:ext cx="9049407" cy="64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sz="2800" b="1" dirty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Erasmus+ အဆင့္ျမင့္ပညာေရးတြင္ စြမ္းရည္ျမွင့္ျခင္းအစီအစဥ္</a:t>
            </a:r>
            <a:endParaRPr sz="2800" b="1" dirty="0">
              <a:solidFill>
                <a:schemeClr val="bg1"/>
              </a:solidFill>
              <a:latin typeface="Zawgyi-One" panose="020B0604030504040204" pitchFamily="34" charset="0"/>
              <a:ea typeface="Cormorant Garamond"/>
              <a:cs typeface="Zawgyi-One" panose="020B0604030504040204" pitchFamily="34" charset="0"/>
              <a:sym typeface="Cormorant Garamon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677400" y="3497057"/>
            <a:ext cx="7868100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sz="3600" b="1" dirty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ထုိင္းႏုိင္ငံႏွင့္ျမန္မာႏုိင္ငံ၏ ယုိယြင္းေနေသာစီးပြားေရးအေျခအေနတြင္ ဆန္းသစ္ေသာ လူမႈအက်ိဳးျပဳစြန္႔ဦးတီထြင္ စီးပြားေရးအေလ့အက်င့္ေကာင္းမ်ားကို ခုိင္မာေစျခင္း</a:t>
            </a:r>
            <a:endParaRPr sz="3600" b="1" dirty="0">
              <a:solidFill>
                <a:srgbClr val="342D29"/>
              </a:solidFill>
              <a:latin typeface="Zawgyi-One" panose="020B0604030504040204" pitchFamily="34" charset="0"/>
              <a:ea typeface="Cormorant Garamond"/>
              <a:cs typeface="Zawgyi-One" panose="020B0604030504040204" pitchFamily="34" charset="0"/>
              <a:sym typeface="Cormorant Garamond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397225" y="6219070"/>
            <a:ext cx="7526058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FFFFFF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စီမံကိန္းအမွတ္ -</a:t>
            </a:r>
            <a:r>
              <a:rPr lang="pl-PL" sz="2200" b="1" i="0" u="none" strike="noStrike" cap="none" dirty="0">
                <a:solidFill>
                  <a:srgbClr val="FFFFFF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609711-EPP-1-2019-1-AT-EPPKA2-CBHE-JP </a:t>
            </a:r>
            <a:endParaRPr sz="22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စီမံကိန္းကာလ - ၃၆ လ (ဇန္န၀ါရီ ၁၅ ရက္ ၂၀၂၀ ခုႏွစ္မွ - ဇန္န၀ါရီ ၁၄ ရက္ ၂၀၂၃ ခုႏွစ္ထိ)</a:t>
            </a:r>
            <a:endParaRPr sz="2200" b="1" dirty="0">
              <a:solidFill>
                <a:schemeClr val="lt1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FFFF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10</a:t>
            </a:r>
            <a:endParaRPr sz="2400" b="1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2771300" y="462975"/>
            <a:ext cx="119673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50" rIns="0" bIns="6855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800" b="1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လူမႈအက်ိဳးျပဳစီးပြားေရးလုပ္ငန္းမ်ားကို အႏွစ္ခ်ဳပ္ေဖာ္ျပျခင္း</a:t>
            </a:r>
            <a:endParaRPr sz="3800" b="1" dirty="0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29297" y="1285974"/>
            <a:ext cx="13106401" cy="8705850"/>
            <a:chOff x="8557879" y="1902828"/>
            <a:chExt cx="13106401" cy="8705850"/>
          </a:xfrm>
        </p:grpSpPr>
        <p:grpSp>
          <p:nvGrpSpPr>
            <p:cNvPr id="5" name="Group 4"/>
            <p:cNvGrpSpPr/>
            <p:nvPr/>
          </p:nvGrpSpPr>
          <p:grpSpPr>
            <a:xfrm>
              <a:off x="8557879" y="1902828"/>
              <a:ext cx="13106401" cy="8705850"/>
              <a:chOff x="8557879" y="1902828"/>
              <a:chExt cx="13106401" cy="870585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557879" y="1902828"/>
                <a:ext cx="13106401" cy="8705850"/>
                <a:chOff x="8557879" y="1902828"/>
                <a:chExt cx="13106401" cy="870585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8557879" y="1902828"/>
                  <a:ext cx="13106401" cy="8705850"/>
                  <a:chOff x="8557879" y="1902828"/>
                  <a:chExt cx="13106401" cy="8705850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8557879" y="1902828"/>
                    <a:ext cx="13106401" cy="8705850"/>
                    <a:chOff x="8557879" y="1902828"/>
                    <a:chExt cx="13106401" cy="8705850"/>
                  </a:xfrm>
                </p:grpSpPr>
                <p:pic>
                  <p:nvPicPr>
                    <p:cNvPr id="1026" name="Picture 2" descr="G:\My Drive\Mandalay U StepUp Project\Translation\New training materials\Burmese\PPT Day 1 Slide 10 pic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557879" y="1902828"/>
                      <a:ext cx="13106401" cy="870585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9" name="Google Shape;217;p10"/>
                    <p:cNvSpPr txBox="1"/>
                    <p:nvPr/>
                  </p:nvSpPr>
                  <p:spPr>
                    <a:xfrm>
                      <a:off x="9127429" y="1942527"/>
                      <a:ext cx="11967300" cy="900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0" tIns="68550" rIns="0" bIns="68550" anchor="ctr" anchorCtr="0">
                      <a:noAutofit/>
                    </a:bodyPr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 err="1" smtClean="0">
                          <a:solidFill>
                            <a:schemeClr val="dk1"/>
                          </a:solidFill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Calibri"/>
                        </a:rPr>
                        <a:t>စီးပြားေရးလုပ</a:t>
                      </a:r>
                      <a:r>
                        <a:rPr lang="en-US" sz="2400" dirty="0" err="1" smtClean="0">
                          <a:solidFill>
                            <a:schemeClr val="dk1"/>
                          </a:solidFill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Calibri"/>
                        </a:rPr>
                        <a:t>္ကိုင္မႈပ</a:t>
                      </a:r>
                      <a:r>
                        <a:rPr lang="en-US" sz="2400" dirty="0" err="1" smtClean="0">
                          <a:solidFill>
                            <a:schemeClr val="dk1"/>
                          </a:solidFill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Calibri"/>
                        </a:rPr>
                        <a:t>ံုစ</a:t>
                      </a:r>
                      <a:r>
                        <a:rPr lang="en-US" sz="2400" dirty="0" err="1" smtClean="0">
                          <a:solidFill>
                            <a:schemeClr val="dk1"/>
                          </a:solidFill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Calibri"/>
                        </a:rPr>
                        <a:t>ံ</a:t>
                      </a:r>
                      <a:r>
                        <a:rPr lang="en-US" sz="2400" dirty="0" err="1" smtClean="0">
                          <a:solidFill>
                            <a:schemeClr val="dk1"/>
                          </a:solidFill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Calibri"/>
                        </a:rPr>
                        <a:t>ကို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Calibri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Calibri"/>
                        </a:rPr>
                        <a:t>ျ</a:t>
                      </a:r>
                      <a:r>
                        <a:rPr lang="en-US" sz="2400" dirty="0" err="1" smtClean="0">
                          <a:solidFill>
                            <a:schemeClr val="dk1"/>
                          </a:solidFill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Calibri"/>
                        </a:rPr>
                        <a:t>ပန္လည္ေလ့လာျခင္း</a:t>
                      </a:r>
                      <a:endParaRPr sz="2400" dirty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" name="Google Shape;217;p10"/>
                  <p:cNvSpPr txBox="1"/>
                  <p:nvPr/>
                </p:nvSpPr>
                <p:spPr>
                  <a:xfrm>
                    <a:off x="9416186" y="3207455"/>
                    <a:ext cx="3144783" cy="13478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8550" rIns="0" bIns="68550" anchor="ctr" anchorCtr="0">
                    <a:noAutofit/>
                  </a:bodyPr>
                  <a:lstStyle/>
                  <a:p>
                    <a:pPr marL="0" lvl="0" indent="0" algn="l" rtl="0">
                      <a:lnSpc>
                        <a:spcPct val="15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en-US" sz="1800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အေျခခံေမာင္း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ႏွ</a:t>
                    </a:r>
                    <a:r>
                      <a:rPr lang="en-US" sz="1800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င္အားသည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္ </a:t>
                    </a:r>
                    <a:r>
                      <a:rPr lang="en-US" sz="2000" b="1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လူမႈတန္ဖိုး</a:t>
                    </a:r>
                    <a:r>
                      <a:rPr lang="en-US" sz="2000" b="1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 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ျ</a:t>
                    </a:r>
                    <a:r>
                      <a:rPr lang="en-US" sz="1800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ဖစ္ေပၚေစရန္အတြက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္ ျ</a:t>
                    </a:r>
                    <a:r>
                      <a:rPr lang="en-US" sz="1800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ဖစ္သည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္။</a:t>
                    </a:r>
                    <a:endParaRPr sz="1800" dirty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endParaRPr>
                  </a:p>
                </p:txBody>
              </p:sp>
              <p:sp>
                <p:nvSpPr>
                  <p:cNvPr id="12" name="Google Shape;217;p10"/>
                  <p:cNvSpPr txBox="1"/>
                  <p:nvPr/>
                </p:nvSpPr>
                <p:spPr>
                  <a:xfrm>
                    <a:off x="14009925" y="3107676"/>
                    <a:ext cx="2202308" cy="6739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8550" rIns="0" bIns="68550" anchor="ctr" anchorCtr="0">
                    <a:noAutofit/>
                  </a:bodyPr>
                  <a:lstStyle/>
                  <a:p>
                    <a:pPr marL="0" lvl="0" indent="0" algn="ctr" rtl="0">
                      <a:lnSpc>
                        <a:spcPct val="115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en-US" sz="2000" b="1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အက်ိဳးရွိသည</a:t>
                    </a:r>
                    <a:r>
                      <a:rPr lang="en-US" sz="2000" b="1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့္ ျ</a:t>
                    </a:r>
                    <a:r>
                      <a:rPr lang="en-US" sz="2000" b="1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မဳပ</a:t>
                    </a:r>
                    <a:r>
                      <a:rPr lang="en-US" sz="2000" b="1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္ႏွ</a:t>
                    </a:r>
                    <a:r>
                      <a:rPr lang="en-US" sz="2000" b="1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ံမ</a:t>
                    </a:r>
                    <a:r>
                      <a:rPr lang="en-US" sz="2000" b="1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ႈ</a:t>
                    </a:r>
                    <a:endParaRPr sz="2000" b="1" dirty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endParaRPr>
                  </a:p>
                </p:txBody>
              </p:sp>
              <p:sp>
                <p:nvSpPr>
                  <p:cNvPr id="13" name="Google Shape;217;p10"/>
                  <p:cNvSpPr txBox="1"/>
                  <p:nvPr/>
                </p:nvSpPr>
                <p:spPr>
                  <a:xfrm>
                    <a:off x="12893267" y="3430764"/>
                    <a:ext cx="5087929" cy="13478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8550" rIns="0" bIns="68550" anchor="ctr" anchorCtr="0">
                    <a:noAutofit/>
                  </a:bodyPr>
                  <a:lstStyle/>
                  <a:p>
                    <a:pPr marL="0" lvl="0" indent="0" algn="l" rtl="0">
                      <a:lnSpc>
                        <a:spcPct val="150000"/>
                      </a:lnSpc>
                      <a:spcBef>
                        <a:spcPts val="1200"/>
                      </a:spcBef>
                      <a:spcAft>
                        <a:spcPts val="120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ျ</a:t>
                    </a:r>
                    <a:r>
                      <a:rPr lang="en-US" sz="1800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ပန္လည္ရရွိေသာ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 ၀င္ငေြႏွင့္</a:t>
                    </a:r>
                    <a:r>
                      <a:rPr lang="en-US" sz="1800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အတူ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 </a:t>
                    </a:r>
                    <a:r>
                      <a:rPr lang="en-US" sz="1800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တုိင္းတာႏုိင္သည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့္ </a:t>
                    </a:r>
                    <a:r>
                      <a:rPr lang="en-US" sz="1800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လူမႈအက်ိဳးသက္ေရာက္မႈကို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 </a:t>
                    </a:r>
                    <a:r>
                      <a:rPr lang="en-US" sz="1800" dirty="0" err="1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ရရွိသည</a:t>
                    </a:r>
                    <a:r>
                      <a:rPr lang="en-US" sz="1800" dirty="0" smtClean="0">
                        <a:solidFill>
                          <a:schemeClr val="dk1"/>
                        </a:solidFill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  <a:sym typeface="Calibri"/>
                      </a:rPr>
                      <a:t>္။ </a:t>
                    </a:r>
                    <a:endParaRPr sz="1800" dirty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endParaRPr>
                  </a:p>
                </p:txBody>
              </p:sp>
            </p:grpSp>
            <p:sp>
              <p:nvSpPr>
                <p:cNvPr id="15" name="Google Shape;217;p10"/>
                <p:cNvSpPr txBox="1"/>
                <p:nvPr/>
              </p:nvSpPr>
              <p:spPr>
                <a:xfrm>
                  <a:off x="9198616" y="5383890"/>
                  <a:ext cx="2528163" cy="13478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68550" rIns="0" bIns="68550" anchor="ctr" anchorCtr="0">
                  <a:noAutofit/>
                </a:bodyPr>
                <a:lstStyle/>
                <a:p>
                  <a:pPr marL="0" lvl="0" indent="0" algn="ctr" rtl="0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US" sz="2400" b="1" dirty="0" err="1" smtClean="0">
                      <a:solidFill>
                        <a:schemeClr val="bg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ေရွးရိုးစြဲပံုစံအတုိင္း</a:t>
                  </a:r>
                  <a:r>
                    <a:rPr lang="en-US" sz="2400" b="1" dirty="0">
                      <a:solidFill>
                        <a:schemeClr val="bg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 </a:t>
                  </a:r>
                  <a:r>
                    <a:rPr lang="en-US" sz="2400" b="1" dirty="0" smtClean="0">
                      <a:solidFill>
                        <a:schemeClr val="bg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လွဴ</a:t>
                  </a:r>
                  <a:r>
                    <a:rPr lang="en-US" sz="2400" b="1" dirty="0" err="1" smtClean="0">
                      <a:solidFill>
                        <a:schemeClr val="bg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ဒါန္းျခင္း</a:t>
                  </a:r>
                  <a:endParaRPr sz="2400" b="1" dirty="0">
                    <a:solidFill>
                      <a:schemeClr val="bg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endParaRPr>
                </a:p>
              </p:txBody>
            </p:sp>
            <p:sp>
              <p:nvSpPr>
                <p:cNvPr id="16" name="Google Shape;217;p10"/>
                <p:cNvSpPr txBox="1"/>
                <p:nvPr/>
              </p:nvSpPr>
              <p:spPr>
                <a:xfrm>
                  <a:off x="18590629" y="5335764"/>
                  <a:ext cx="2528163" cy="13478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68550" rIns="0" bIns="68550" anchor="ctr" anchorCtr="0">
                  <a:noAutofit/>
                </a:bodyPr>
                <a:lstStyle/>
                <a:p>
                  <a:pPr marL="0" lvl="0" indent="0" algn="ctr" rtl="0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US" sz="2400" b="1" dirty="0" err="1" smtClean="0">
                      <a:solidFill>
                        <a:schemeClr val="bg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ေရွးရိုးစြဲပံုစံအတုိင္း</a:t>
                  </a:r>
                  <a:r>
                    <a:rPr lang="en-US" sz="2400" b="1" dirty="0">
                      <a:solidFill>
                        <a:schemeClr val="bg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 </a:t>
                  </a:r>
                  <a:r>
                    <a:rPr lang="en-US" sz="2400" b="1" dirty="0" err="1" smtClean="0">
                      <a:solidFill>
                        <a:schemeClr val="bg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စီးပြားေရးလုပ</a:t>
                  </a:r>
                  <a:r>
                    <a:rPr lang="en-US" sz="2400" b="1" dirty="0" smtClean="0">
                      <a:solidFill>
                        <a:schemeClr val="bg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္ျ</a:t>
                  </a:r>
                  <a:r>
                    <a:rPr lang="en-US" sz="2400" b="1" dirty="0" err="1" smtClean="0">
                      <a:solidFill>
                        <a:schemeClr val="bg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ခင္း</a:t>
                  </a:r>
                  <a:endParaRPr sz="2400" b="1" dirty="0">
                    <a:solidFill>
                      <a:schemeClr val="bg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endParaRPr>
                </a:p>
              </p:txBody>
            </p:sp>
            <p:sp>
              <p:nvSpPr>
                <p:cNvPr id="17" name="Google Shape;217;p10"/>
                <p:cNvSpPr txBox="1"/>
                <p:nvPr/>
              </p:nvSpPr>
              <p:spPr>
                <a:xfrm>
                  <a:off x="17949946" y="3207455"/>
                  <a:ext cx="3144783" cy="13478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68550" rIns="0" bIns="68550" anchor="ctr" anchorCtr="0">
                  <a:noAutofit/>
                </a:bodyPr>
                <a:lstStyle/>
                <a:p>
                  <a:pPr marL="0" lvl="0" indent="0" algn="l" rtl="0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US" sz="1800" dirty="0" err="1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အေျခခံေမာင္း</a:t>
                  </a:r>
                  <a:r>
                    <a:rPr lang="en-US" sz="1800" dirty="0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ႏွ</a:t>
                  </a:r>
                  <a:r>
                    <a:rPr lang="en-US" sz="1800" dirty="0" err="1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င္အားသည</a:t>
                  </a:r>
                  <a:r>
                    <a:rPr lang="en-US" sz="1800" dirty="0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္ </a:t>
                  </a:r>
                  <a:r>
                    <a:rPr lang="en-US" sz="2000" b="1" dirty="0" err="1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ေငြေၾကးတန္ဖိုး</a:t>
                  </a:r>
                  <a:r>
                    <a:rPr lang="en-US" sz="2000" b="1" dirty="0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 </a:t>
                  </a:r>
                  <a:r>
                    <a:rPr lang="en-US" sz="1800" dirty="0" err="1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ရရွိရန</a:t>
                  </a:r>
                  <a:r>
                    <a:rPr lang="en-US" sz="1800" dirty="0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္ျ</a:t>
                  </a:r>
                  <a:r>
                    <a:rPr lang="en-US" sz="1800" dirty="0" err="1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ဖစ္သည</a:t>
                  </a:r>
                  <a:r>
                    <a:rPr lang="en-US" sz="1800" dirty="0" smtClean="0">
                      <a:solidFill>
                        <a:schemeClr val="dk1"/>
                      </a:solidFill>
                      <a:latin typeface="Zawgyi-One" panose="020B0604030504040204" pitchFamily="34" charset="0"/>
                      <a:ea typeface="Calibri"/>
                      <a:cs typeface="Zawgyi-One" panose="020B0604030504040204" pitchFamily="34" charset="0"/>
                      <a:sym typeface="Calibri"/>
                    </a:rPr>
                    <a:t>္။</a:t>
                  </a:r>
                  <a:endParaRPr sz="1800" dirty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endParaRPr>
                </a:p>
              </p:txBody>
            </p:sp>
          </p:grpSp>
          <p:sp>
            <p:nvSpPr>
              <p:cNvPr id="19" name="Google Shape;217;p10"/>
              <p:cNvSpPr txBox="1"/>
              <p:nvPr/>
            </p:nvSpPr>
            <p:spPr>
              <a:xfrm>
                <a:off x="8586509" y="7507705"/>
                <a:ext cx="1876188" cy="2093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68550" rIns="0" bIns="68550" anchor="ctr" anchorCtr="0">
                <a:noAutofit/>
              </a:bodyPr>
              <a:lstStyle/>
              <a:p>
                <a:pPr marL="0" lvl="0" indent="0" algn="ctr" rtl="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ဂရန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္႔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မ်ား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၊ လွဴ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ဒါန္းမႈမ်ား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 (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သို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႔)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ေထာက္ပံ့မႈမ်ားမ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ွ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ရရွိေသာ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အလ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ွဴ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ေင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ြ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သက္သက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္ျ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ဖစ္သည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</a:t>
                </a:r>
                <a:endParaRPr sz="1600" dirty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endParaRPr>
              </a:p>
            </p:txBody>
          </p:sp>
          <p:sp>
            <p:nvSpPr>
              <p:cNvPr id="21" name="Google Shape;217;p10"/>
              <p:cNvSpPr txBox="1"/>
              <p:nvPr/>
            </p:nvSpPr>
            <p:spPr>
              <a:xfrm>
                <a:off x="10611219" y="7515727"/>
                <a:ext cx="1876188" cy="2093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68550" rIns="0" bIns="68550" anchor="ctr" anchorCtr="0">
                <a:noAutofit/>
              </a:bodyPr>
              <a:lstStyle/>
              <a:p>
                <a:pPr marL="0" lvl="0" indent="0" algn="ctr" rtl="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ေစ်းကြက္အေျချပ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ဳၿ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ပီး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ထပ္ေလာင္း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ရရွိသည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့္ ၀င္ေငြစီးဆင္းမႈ</a:t>
                </a:r>
                <a:endParaRPr sz="1600" dirty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endParaRPr>
              </a:p>
            </p:txBody>
          </p:sp>
          <p:sp>
            <p:nvSpPr>
              <p:cNvPr id="22" name="Google Shape;217;p10"/>
              <p:cNvSpPr txBox="1"/>
              <p:nvPr/>
            </p:nvSpPr>
            <p:spPr>
              <a:xfrm>
                <a:off x="12541919" y="7423058"/>
                <a:ext cx="1876188" cy="2093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68550" rIns="0" bIns="68550" anchor="ctr" anchorCtr="0">
                <a:noAutofit/>
              </a:bodyPr>
              <a:lstStyle/>
              <a:p>
                <a:pPr marL="0" lvl="0" indent="0" algn="ctr" rtl="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ေစ်းကြက္မွ၀င္ေငြ ၇၅% ႏွင့္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အထက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္ျ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ဖင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့္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မိမိဖာသာေရရွည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ရပ္တည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္ႏ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ိုင္သည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့္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အလားအလာရွိသည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</a:t>
                </a:r>
                <a:endParaRPr sz="1600" dirty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endParaRPr>
              </a:p>
            </p:txBody>
          </p:sp>
          <p:sp>
            <p:nvSpPr>
              <p:cNvPr id="25" name="Google Shape;217;p10"/>
              <p:cNvSpPr txBox="1"/>
              <p:nvPr/>
            </p:nvSpPr>
            <p:spPr>
              <a:xfrm>
                <a:off x="14513357" y="7535614"/>
                <a:ext cx="1450543" cy="2093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68550" rIns="0" bIns="68550" anchor="ctr" anchorCtr="0">
                <a:noAutofit/>
              </a:bodyPr>
              <a:lstStyle/>
              <a:p>
                <a:pPr marL="0" lvl="0" indent="0" algn="ctr" rtl="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လူမႈအက်ိဳးျပ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ဳ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စီးပြားေရး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 -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အျမတ္အစြန္းကို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 ျ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ပန္လည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္ျ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မဳပ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္ႏွံ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သည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</a:t>
                </a:r>
                <a:endParaRPr sz="1600" dirty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endParaRPr>
              </a:p>
            </p:txBody>
          </p:sp>
          <p:sp>
            <p:nvSpPr>
              <p:cNvPr id="26" name="Google Shape;217;p10"/>
              <p:cNvSpPr txBox="1"/>
              <p:nvPr/>
            </p:nvSpPr>
            <p:spPr>
              <a:xfrm>
                <a:off x="16211550" y="7449636"/>
                <a:ext cx="1450543" cy="2093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68550" rIns="0" bIns="68550" anchor="ctr" anchorCtr="0">
                <a:noAutofit/>
              </a:bodyPr>
              <a:lstStyle/>
              <a:p>
                <a:pPr marL="0" lvl="0" indent="0" algn="ctr" rtl="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ေမ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ွ်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ာ္မွန္းခ်က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္ျ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ဖင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့္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ေမာင္း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ႏွ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င္ေသာ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အျမတ္အစြန္း</a:t>
                </a:r>
                <a:r>
                  <a:rPr lang="en-US" sz="1600" dirty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 </a:t>
                </a:r>
                <a:r>
                  <a:rPr lang="en-US" sz="1600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ရရွိေရးလုပ္ငန္း</a:t>
                </a:r>
                <a:r>
                  <a:rPr lang="en-US" sz="1600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 (B-Corp)</a:t>
                </a:r>
                <a:endParaRPr lang="en-US" sz="1600" dirty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endParaRPr>
              </a:p>
            </p:txBody>
          </p:sp>
          <p:sp>
            <p:nvSpPr>
              <p:cNvPr id="27" name="Google Shape;217;p10"/>
              <p:cNvSpPr txBox="1"/>
              <p:nvPr/>
            </p:nvSpPr>
            <p:spPr>
              <a:xfrm>
                <a:off x="12021469" y="9675149"/>
                <a:ext cx="2377588" cy="657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68550" rIns="0" bIns="68550" anchor="ctr" anchorCtr="0">
                <a:noAutofit/>
              </a:bodyPr>
              <a:lstStyle/>
              <a:p>
                <a:pPr marL="0" lvl="0" indent="0" algn="ctr" rtl="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 b="1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အက်ိဳးအျမတ္အတြက္မဟုတ</a:t>
                </a:r>
                <a:r>
                  <a:rPr lang="en-US" sz="1600" b="1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</a:t>
                </a:r>
                <a:endParaRPr sz="1600" b="1" dirty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endParaRPr>
              </a:p>
            </p:txBody>
          </p:sp>
          <p:sp>
            <p:nvSpPr>
              <p:cNvPr id="28" name="Google Shape;217;p10"/>
              <p:cNvSpPr txBox="1"/>
              <p:nvPr/>
            </p:nvSpPr>
            <p:spPr>
              <a:xfrm>
                <a:off x="15748027" y="9647322"/>
                <a:ext cx="2377588" cy="657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68550" rIns="0" bIns="68550" anchor="ctr" anchorCtr="0">
                <a:noAutofit/>
              </a:bodyPr>
              <a:lstStyle/>
              <a:p>
                <a:pPr marL="0" lvl="0" indent="0" algn="ctr" rtl="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 b="1" dirty="0" err="1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အက်ိဳးအျမတ္အတြက</a:t>
                </a:r>
                <a:r>
                  <a:rPr lang="en-US" sz="1600" b="1" dirty="0" smtClean="0">
                    <a:solidFill>
                      <a:schemeClr val="dk1"/>
                    </a:solidFill>
                    <a:latin typeface="Zawgyi-One" panose="020B0604030504040204" pitchFamily="34" charset="0"/>
                    <a:ea typeface="Calibri"/>
                    <a:cs typeface="Zawgyi-One" panose="020B0604030504040204" pitchFamily="34" charset="0"/>
                    <a:sym typeface="Calibri"/>
                  </a:rPr>
                  <a:t>္</a:t>
                </a:r>
                <a:endParaRPr sz="1600" b="1" dirty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endParaRPr>
              </a:p>
            </p:txBody>
          </p:sp>
        </p:grpSp>
        <p:sp>
          <p:nvSpPr>
            <p:cNvPr id="30" name="Google Shape;217;p10"/>
            <p:cNvSpPr txBox="1"/>
            <p:nvPr/>
          </p:nvSpPr>
          <p:spPr>
            <a:xfrm>
              <a:off x="17738293" y="7394985"/>
              <a:ext cx="1876188" cy="2093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50" rIns="0" bIns="68550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 dirty="0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CSR ႏွင့္ 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ေကာ္ပိုရိတ</a:t>
              </a:r>
              <a:r>
                <a:rPr lang="en-US" sz="1600" dirty="0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္ 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ပရဟိတ</a:t>
              </a:r>
              <a:r>
                <a:rPr lang="en-US" sz="1600" dirty="0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 (SRI 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ကို</a:t>
              </a:r>
              <a:r>
                <a:rPr lang="en-US" sz="1600" dirty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 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ပစ္မွတ္ထားသည</a:t>
              </a:r>
              <a:r>
                <a:rPr lang="en-US" sz="1600" dirty="0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္)</a:t>
              </a:r>
              <a:endParaRPr sz="1600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31" name="Google Shape;217;p10"/>
            <p:cNvSpPr txBox="1"/>
            <p:nvPr/>
          </p:nvSpPr>
          <p:spPr>
            <a:xfrm>
              <a:off x="19601810" y="7455064"/>
              <a:ext cx="1876188" cy="2093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50" rIns="0" bIns="68550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အျမတ္အစြန္းရရွိေရး</a:t>
              </a:r>
              <a:r>
                <a:rPr lang="en-US" sz="1600" dirty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 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သက္သက္သာ</a:t>
              </a:r>
              <a:r>
                <a:rPr lang="en-US" sz="1600" dirty="0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 - 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ေရစီးေၾကာင္းကို</a:t>
              </a:r>
              <a:r>
                <a:rPr lang="en-US" sz="1600" dirty="0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 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လိုက</a:t>
              </a:r>
              <a:r>
                <a:rPr lang="en-US" sz="1600" dirty="0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္၍ 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ရင္း</a:t>
              </a:r>
              <a:r>
                <a:rPr lang="en-US" sz="1600" dirty="0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ႏွ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ီးျမဳပ</a:t>
              </a:r>
              <a:r>
                <a:rPr lang="en-US" sz="1600" dirty="0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္ႏွ</a:t>
              </a:r>
              <a:r>
                <a:rPr lang="en-US" sz="1600" dirty="0" err="1" smtClean="0">
                  <a:solidFill>
                    <a:schemeClr val="dk1"/>
                  </a:solidFill>
                  <a:latin typeface="Zawgyi-One" panose="020B0604030504040204" pitchFamily="34" charset="0"/>
                  <a:ea typeface="Calibri"/>
                  <a:cs typeface="Zawgyi-One" panose="020B0604030504040204" pitchFamily="34" charset="0"/>
                  <a:sym typeface="Calibri"/>
                </a:rPr>
                <a:t>ံသူမ်ား</a:t>
              </a:r>
              <a:endParaRPr sz="1600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16561422" y="8922385"/>
            <a:ext cx="69787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11</a:t>
            </a:r>
            <a:endParaRPr sz="2400" b="1">
              <a:solidFill>
                <a:srgbClr val="342D29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11"/>
          <p:cNvGrpSpPr/>
          <p:nvPr/>
        </p:nvGrpSpPr>
        <p:grpSpPr>
          <a:xfrm>
            <a:off x="2590800" y="1924903"/>
            <a:ext cx="11187545" cy="6824689"/>
            <a:chOff x="0" y="616"/>
            <a:chExt cx="7935569" cy="5267218"/>
          </a:xfrm>
        </p:grpSpPr>
        <p:sp>
          <p:nvSpPr>
            <p:cNvPr id="228" name="Google Shape;228;p11"/>
            <p:cNvSpPr/>
            <p:nvPr/>
          </p:nvSpPr>
          <p:spPr>
            <a:xfrm>
              <a:off x="0" y="616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25" tIns="137125" rIns="137125" bIns="13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229" name="Google Shape;229;p11"/>
            <p:cNvSpPr txBox="1"/>
            <p:nvPr/>
          </p:nvSpPr>
          <p:spPr>
            <a:xfrm>
              <a:off x="31538" y="32154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500" b="1" dirty="0">
                  <a:solidFill>
                    <a:schemeClr val="lt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ရွင္းလင္းတိက်ေသာ လူမႈေရး mission ရွိျခင္း</a:t>
              </a:r>
              <a:endParaRPr sz="2500" b="1" dirty="0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0" y="660781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48CC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25" tIns="137125" rIns="137125" bIns="13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31538" y="692319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500" b="1" dirty="0">
                  <a:solidFill>
                    <a:schemeClr val="lt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မတူညီမႈမ်ားေပါင္းစပ္ထားေသာ အဖြဲ႕အစည္းမ်ားျဖစ္ျခင္း - လူမႈေရးႏွင့္စီးပြားေရး ရည္မွန္းခ်က္မ်ား၊ လူမႈေရးႏွင့္ ေစ်းကြက္ဆုိင္ရာယုတၱိေဗဒကို ေပါင္းစပ္ျခင္း</a:t>
              </a:r>
              <a:endParaRPr sz="2500" b="1" dirty="0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0" y="1320947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47D4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25" tIns="137125" rIns="137125" bIns="13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233" name="Google Shape;233;p11"/>
            <p:cNvSpPr txBox="1"/>
            <p:nvPr/>
          </p:nvSpPr>
          <p:spPr>
            <a:xfrm>
              <a:off x="31538" y="1352485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500" b="1">
                  <a:solidFill>
                    <a:schemeClr val="lt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ကိုယ္ပိုင္စီးပြားေရး activity ႏွင့္ ၀င္ေငြရရွိမႈ</a:t>
              </a:r>
              <a:endParaRPr sz="2500" b="1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0" y="1981112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45DB4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25" tIns="137125" rIns="137125" bIns="13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31538" y="2012650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500" b="1">
                  <a:solidFill>
                    <a:schemeClr val="lt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လူမႈအသိုက္အ၀န္းကိုအေျချပဳၿပီး လူမႈအသိုက္အ၀န္းအတြက္ ရည္ရြယ္လုပ္ေဆာင္ျခင္း</a:t>
              </a:r>
              <a:endParaRPr sz="2500" b="1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0" y="2641278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7EE3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25" tIns="137125" rIns="137125" bIns="13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237" name="Google Shape;237;p11"/>
            <p:cNvSpPr txBox="1"/>
            <p:nvPr/>
          </p:nvSpPr>
          <p:spPr>
            <a:xfrm>
              <a:off x="31538" y="2672816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500" b="1">
                  <a:solidFill>
                    <a:schemeClr val="lt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ပူးေပါင္းေဆာင္ရြက္မႈႏွင့္ကြန္ယက္မ်ားကို အမွီသဟဲျပဳျခင္း</a:t>
              </a:r>
              <a:endParaRPr sz="2500" b="1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0" y="3301443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C2E9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25" tIns="137125" rIns="137125" bIns="13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31538" y="3332981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500" b="1">
                  <a:solidFill>
                    <a:schemeClr val="lt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ဆန္းသစ္တီထြင္ျခင္း</a:t>
              </a:r>
              <a:r>
                <a:rPr lang="pl-PL" sz="2500" b="1">
                  <a:solidFill>
                    <a:schemeClr val="lt1"/>
                  </a:solidFill>
                  <a:latin typeface="Zawgyi-One" panose="020B0604030504040204" pitchFamily="34" charset="0"/>
                  <a:cs typeface="Zawgyi-One" panose="020B0604030504040204" pitchFamily="34" charset="0"/>
                  <a:sym typeface="Arial"/>
                </a:rPr>
                <a:t> </a:t>
              </a:r>
              <a:endParaRPr sz="2500" b="1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Arial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0" y="3961609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EFD6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25" tIns="137125" rIns="137125" bIns="13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241" name="Google Shape;241;p11"/>
            <p:cNvSpPr txBox="1"/>
            <p:nvPr/>
          </p:nvSpPr>
          <p:spPr>
            <a:xfrm>
              <a:off x="31538" y="3993147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500" b="1">
                  <a:solidFill>
                    <a:schemeClr val="lt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လူမႈအေျပာင္းအလဲကိုေဖာ္ေဆာင္ျခင္း</a:t>
              </a:r>
              <a:endParaRPr sz="2500" b="1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0" y="4621774"/>
              <a:ext cx="7935569" cy="646060"/>
            </a:xfrm>
            <a:prstGeom prst="roundRect">
              <a:avLst>
                <a:gd name="adj" fmla="val 16667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25" tIns="137125" rIns="137125" bIns="1371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31538" y="4653312"/>
              <a:ext cx="7872493" cy="58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00" tIns="125700" rIns="125700" bIns="12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500" b="1">
                  <a:solidFill>
                    <a:schemeClr val="lt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တရား၀င္ပံုစံအမ်ိဳးမ်ိဳးျဖင့္တည္ရွိျခင္း (ႏုိင္ငံေပၚမူတည္သည္)</a:t>
              </a:r>
              <a:endParaRPr sz="2500" b="1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Arial"/>
              </a:endParaRPr>
            </a:p>
          </p:txBody>
        </p:sp>
      </p:grpSp>
      <p:pic>
        <p:nvPicPr>
          <p:cNvPr id="244" name="Google Shape;244;p11"/>
          <p:cNvPicPr preferRelativeResize="0"/>
          <p:nvPr/>
        </p:nvPicPr>
        <p:blipFill rotWithShape="1">
          <a:blip r:embed="rId4">
            <a:alphaModFix/>
          </a:blip>
          <a:srcRect l="27397" r="30649"/>
          <a:stretch/>
        </p:blipFill>
        <p:spPr>
          <a:xfrm>
            <a:off x="14097000" y="4825916"/>
            <a:ext cx="3613358" cy="358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 txBox="1"/>
          <p:nvPr/>
        </p:nvSpPr>
        <p:spPr>
          <a:xfrm>
            <a:off x="3581400" y="424278"/>
            <a:ext cx="11658600" cy="165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800" b="1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လူမႈအက်ိဳးျပဳစီးပြားေရးလုပ္ငန္းမ်ား၏ သရုပ္လကၡဏာမ်ား</a:t>
            </a:r>
            <a:endParaRPr sz="3800" b="1" dirty="0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2705100" y="2181150"/>
            <a:ext cx="5562600" cy="6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sz="4000" b="1" dirty="0">
                <a:solidFill>
                  <a:schemeClr val="bg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လူမႈအက်ိဳးျပဳစီးပြားေရး လုပ္ငန္းဆုိင္ရာ သေဘာတရားမ်ားႏွင့္ ဆက္စပ္အေျခအေနမ်ား</a:t>
            </a:r>
            <a:endParaRPr sz="4000" b="1" dirty="0">
              <a:solidFill>
                <a:schemeClr val="bg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4000" b="1" dirty="0">
              <a:solidFill>
                <a:schemeClr val="bg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4000" b="1" dirty="0">
              <a:solidFill>
                <a:schemeClr val="bg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chemeClr val="bg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အုပ္စုလိုက္လုပ္ေဆာင္ရန္</a:t>
            </a:r>
            <a:endParaRPr sz="3600" b="1" dirty="0">
              <a:solidFill>
                <a:schemeClr val="bg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chemeClr val="bg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၂၀ မိနစ္</a:t>
            </a:r>
            <a:endParaRPr sz="3600" b="1" dirty="0">
              <a:solidFill>
                <a:schemeClr val="bg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16561422" y="8922385"/>
            <a:ext cx="69787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12</a:t>
            </a:r>
            <a:endParaRPr sz="2400" b="1">
              <a:solidFill>
                <a:srgbClr val="342D29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256" name="Google Shape;2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"/>
          <p:cNvSpPr txBox="1"/>
          <p:nvPr/>
        </p:nvSpPr>
        <p:spPr>
          <a:xfrm>
            <a:off x="8863400" y="1603725"/>
            <a:ext cx="8608500" cy="702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လူမႈအက်ိဳးျပဳစီးပြားေရးလုပ္ငန္းႏွင့္ပတ္သက္၍ ဆရာ/ ဆရာမ၏အေတြ႕အၾကံဳကို မွ်ေ၀ေပးပါ။</a:t>
            </a:r>
            <a:endParaRPr sz="28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လူမႈအက်ိဳးျပဳစီးပြားေရးလုပ္ငန္းမ်ားကုိ ပညာရပ္အသိုင္း အ၀ိုင္း၊ ျပည္သူ႔မူ၀ါဒခ်မွတ္ေရးႏွင့္ အမ်ားျပည္သူမ်ား အၾကားတြင္ စိတ္၀င္စားမႈရွိျခင္းမွာ မည္မွ်ၾကာၿပီနည္း။</a:t>
            </a:r>
            <a:endParaRPr sz="2800" b="0" dirty="0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လူမႈအက်ိဳးျပဳစီးပြားေရးလုပ္ငန္းမ်ားဆိုသည္မွာ မည္သည္ တို႔ျဖစ္သည္ကို ေဖာ္ျပပါဆိုလွ်င္ သင့္ႏုိင္ငံမွ လူအမ်ားက မည္ကဲ့သို႔ ေဖာ္ျပမည္နည္း။ </a:t>
            </a:r>
            <a:endParaRPr sz="2800" b="0" dirty="0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SE မ်ားသည္ ကပ္စတန္မာမ်ား၊ အလားအလာရွိေသာ လုပ္သားမ်ား၊ မိတ္ဖက္မ်ား </a:t>
            </a:r>
            <a:r>
              <a:rPr lang="pl-PL" sz="2800" dirty="0" smtClean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အၾက</a:t>
            </a:r>
            <a:r>
              <a:rPr lang="pl-PL" sz="2800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ားတြင္ အသက္ေမြးမႈ လုပ္ငန္းတစ္ခုအေနႏွင့္ ေရပန္းစားပါသလား။ </a:t>
            </a:r>
            <a:endParaRPr sz="2800" b="0" dirty="0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SE အမ်ားစုသည္ မည္သည့္ပံုစံျဖင့္ တရား၀င္တည္ရွိ ပါသနည္း။ </a:t>
            </a:r>
            <a:endParaRPr sz="2800" dirty="0"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l-PL" sz="2800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၄င္းတို႔သည္အစိုးရထံမွ အေထာက္အပံ့မ်ား ရရွိပါသလား။</a:t>
            </a:r>
            <a:endParaRPr sz="2800" b="0" dirty="0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2515982" y="2181150"/>
            <a:ext cx="6373500" cy="93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800" b="1" dirty="0">
                <a:solidFill>
                  <a:schemeClr val="bg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အျပန္အလွန္ မွ်ေ၀ေဆြးေႏြးျခင္း</a:t>
            </a:r>
            <a:endParaRPr sz="3800" b="1" dirty="0">
              <a:solidFill>
                <a:schemeClr val="bg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16561422" y="8922385"/>
            <a:ext cx="69787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13</a:t>
            </a:r>
            <a:endParaRPr sz="2400" b="1">
              <a:solidFill>
                <a:srgbClr val="342D29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0639" y="1132060"/>
            <a:ext cx="6849722" cy="57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3"/>
          <p:cNvSpPr txBox="1"/>
          <p:nvPr/>
        </p:nvSpPr>
        <p:spPr>
          <a:xfrm>
            <a:off x="10298750" y="7618413"/>
            <a:ext cx="63735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b="1" dirty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တစ္ဖြဲ႕လွ်င္ တင္ျပမည္သူတစ္ဦးစီက ၄င္းတို႔အဖြဲ႕အတြင္း ေဆြးေႏြးထားေသာအခ်က္မ်ားကို ျပန္လည္တင္ျပေဆြးေႏြးျခင္း</a:t>
            </a:r>
            <a:endParaRPr sz="4500" b="1" dirty="0">
              <a:solidFill>
                <a:schemeClr val="lt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4"/>
          <p:cNvSpPr txBox="1"/>
          <p:nvPr/>
        </p:nvSpPr>
        <p:spPr>
          <a:xfrm>
            <a:off x="2705100" y="2181151"/>
            <a:ext cx="55626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chemeClr val="lt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ေလ့လာခ်က္တစ္ခုကို</a:t>
            </a:r>
            <a:endParaRPr lang="en-US" sz="4000" b="1" dirty="0">
              <a:solidFill>
                <a:schemeClr val="lt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chemeClr val="lt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တင္ဆက</a:t>
            </a:r>
            <a:r>
              <a:rPr lang="en-US" sz="4000" b="1" dirty="0" smtClean="0">
                <a:solidFill>
                  <a:schemeClr val="lt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္ျ</a:t>
            </a:r>
            <a:r>
              <a:rPr lang="en-US" sz="4000" b="1" dirty="0" err="1" smtClean="0">
                <a:solidFill>
                  <a:schemeClr val="lt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ခင္း</a:t>
            </a:r>
            <a:endParaRPr sz="4000" b="1" dirty="0">
              <a:solidFill>
                <a:schemeClr val="lt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14</a:t>
            </a:r>
            <a:endParaRPr sz="2400" b="1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4" descr="Majka Lipiak (Leżę i Pracuję): Jako zespół czujemy, że to w czym możemy być najlepsi to odczarowywanie niepełnosprawności"/>
          <p:cNvPicPr preferRelativeResize="0"/>
          <p:nvPr/>
        </p:nvPicPr>
        <p:blipFill rotWithShape="1">
          <a:blip r:embed="rId4">
            <a:alphaModFix/>
          </a:blip>
          <a:srcRect b="29705"/>
          <a:stretch/>
        </p:blipFill>
        <p:spPr>
          <a:xfrm>
            <a:off x="7483967" y="3698821"/>
            <a:ext cx="9448165" cy="491585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9144000" y="1028700"/>
            <a:ext cx="8499900" cy="98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800" b="1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အိပ္ယာထဲမွအလုပ္လုပ္ျခင္း (ပိုလန္ႏုိင္ငံ)</a:t>
            </a:r>
            <a:endParaRPr sz="5200" b="1">
              <a:solidFill>
                <a:schemeClr val="dk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12573000" y="8734028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ရင္းျမစ္ - https://lezeipracuje.pl/en/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 txBox="1"/>
          <p:nvPr/>
        </p:nvSpPr>
        <p:spPr>
          <a:xfrm>
            <a:off x="2705100" y="2181150"/>
            <a:ext cx="55626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lt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အဖြဲ႕အလိုက္ SE ပုစာၦတစ္ခုကို ေျဖရွင္းျခင္း </a:t>
            </a:r>
            <a:endParaRPr sz="4000" b="1" dirty="0">
              <a:solidFill>
                <a:schemeClr val="lt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293" name="Google Shape;293;p15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15</a:t>
            </a:r>
            <a:endParaRPr sz="2400" b="1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400" y="659448"/>
            <a:ext cx="7010400" cy="72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2705100" y="2181148"/>
            <a:ext cx="55626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lt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ေဆြးေႏြးခ်က္မ်ားကို အႏွစ္ခ်ဳပ္ျခင္း</a:t>
            </a:r>
            <a:endParaRPr sz="4000" b="1" dirty="0">
              <a:solidFill>
                <a:schemeClr val="lt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16</a:t>
            </a:r>
            <a:endParaRPr sz="2400" b="1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2200" y="1714500"/>
            <a:ext cx="7072313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/>
          <p:nvPr/>
        </p:nvSpPr>
        <p:spPr>
          <a:xfrm>
            <a:off x="13868400" y="0"/>
            <a:ext cx="4419600" cy="1034415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 txBox="1"/>
          <p:nvPr/>
        </p:nvSpPr>
        <p:spPr>
          <a:xfrm>
            <a:off x="1028700" y="990600"/>
            <a:ext cx="10717878" cy="55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16" name="Google Shape;3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73" y="8659266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7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17</a:t>
            </a:r>
            <a:endParaRPr sz="2400" b="1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0" y="3730232"/>
            <a:ext cx="4139381" cy="2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6922" y="3323361"/>
            <a:ext cx="4517447" cy="403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05100" y="2181150"/>
            <a:ext cx="58293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4000" b="1" dirty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ႀကိဳဆိုျခင္းႏွင့္မိတ္ဆက္ျခင္း</a:t>
            </a:r>
            <a:endParaRPr sz="4800" b="1" dirty="0">
              <a:solidFill>
                <a:schemeClr val="bg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6561422" y="8922385"/>
            <a:ext cx="69787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02</a:t>
            </a:r>
            <a:endParaRPr sz="2400" b="1" i="0" u="none" strike="noStrike" cap="none">
              <a:solidFill>
                <a:srgbClr val="342D29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2705100" y="811881"/>
            <a:ext cx="5562600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 smtClean="0">
                <a:solidFill>
                  <a:schemeClr val="lt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ပထမေန</a:t>
            </a:r>
            <a:r>
              <a:rPr lang="en-US" sz="4400" b="1" i="0" u="none" strike="noStrike" cap="none" dirty="0" smtClean="0">
                <a:solidFill>
                  <a:schemeClr val="lt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႔</a:t>
            </a:r>
            <a:endParaRPr sz="4400" b="1" i="0" u="none" strike="noStrike" cap="none" dirty="0">
              <a:solidFill>
                <a:schemeClr val="lt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9012450" y="1695796"/>
            <a:ext cx="7878515" cy="6660447"/>
            <a:chOff x="-22" y="2362"/>
            <a:chExt cx="7187402" cy="3335632"/>
          </a:xfrm>
        </p:grpSpPr>
        <p:sp>
          <p:nvSpPr>
            <p:cNvPr id="109" name="Google Shape;109;p2"/>
            <p:cNvSpPr/>
            <p:nvPr/>
          </p:nvSpPr>
          <p:spPr>
            <a:xfrm>
              <a:off x="-22" y="2758860"/>
              <a:ext cx="7187380" cy="579134"/>
            </a:xfrm>
            <a:prstGeom prst="rect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SzPts val="1100"/>
                <a:buNone/>
              </a:pPr>
              <a:r>
                <a:rPr lang="pl-PL" sz="2400" b="1" dirty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အပိုင္း ၄ - သင္တန္းမ်ားေပးရန္စင္တာတစ္ခုကို ျပဳစုပ်ိဳးေထာင္နည္း (SEKH)</a:t>
              </a:r>
              <a:endParaRPr sz="2400" b="1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10800000">
              <a:off x="-2" y="1833839"/>
              <a:ext cx="7187380" cy="89070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90FF99"/>
                </a:gs>
                <a:gs pos="35000">
                  <a:srgbClr val="B1FFB7"/>
                </a:gs>
                <a:gs pos="100000">
                  <a:srgbClr val="DFFFE2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-1" y="1833839"/>
              <a:ext cx="7187380" cy="578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SzPts val="1100"/>
                <a:buNone/>
              </a:pPr>
              <a:r>
                <a:rPr lang="pl-PL" sz="2400" b="1" dirty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အပိုင္း ၃ - SE မ်ားအတြက္ </a:t>
              </a:r>
              <a:r>
                <a:rPr lang="en-US" sz="2400" b="1" dirty="0" smtClean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Branding ျ</a:t>
              </a:r>
              <a:r>
                <a:rPr lang="en-US" sz="2400" b="1" dirty="0" err="1" smtClean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ပဳလုပ</a:t>
              </a:r>
              <a:r>
                <a:rPr lang="en-US" sz="2400" b="1" dirty="0" smtClean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္ျ</a:t>
              </a:r>
              <a:r>
                <a:rPr lang="en-US" sz="2400" b="1" dirty="0" err="1" smtClean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ခင္း</a:t>
              </a:r>
              <a:r>
                <a:rPr lang="en-US" sz="2400" b="1" dirty="0" smtClean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ႏွင့္ Marketing </a:t>
              </a:r>
              <a:r>
                <a:rPr lang="pl-PL" sz="2400" b="1" dirty="0" smtClean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နည</a:t>
              </a:r>
              <a:r>
                <a:rPr lang="pl-PL" sz="2400" b="1" dirty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္းဗ်ဴဟာမ်ား</a:t>
              </a:r>
              <a:endParaRPr sz="2400" b="1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10800000">
              <a:off x="-1" y="884383"/>
              <a:ext cx="7187380" cy="89070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FFFF88"/>
                </a:gs>
                <a:gs pos="35000">
                  <a:srgbClr val="FFFFAB"/>
                </a:gs>
                <a:gs pos="100000">
                  <a:srgbClr val="FFFFDC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-22" y="904859"/>
              <a:ext cx="71874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SzPts val="1100"/>
                <a:buNone/>
              </a:pPr>
              <a:r>
                <a:rPr lang="pl-PL" sz="2400" b="1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အပိုင္း ၂ - လူမႈစီးပြားေရးလုပ္ငန္း နမူနာပံုစံငယ္ႏွင့္ လူမႈဆန္းသစ္တီထြင္မႈမ်ားျပဳလုပ္ရန္ ႀကိဳတင္ျပင္ဆင္ျခင္း</a:t>
              </a:r>
              <a:endParaRPr sz="2400" b="1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10800000">
              <a:off x="-1" y="2362"/>
              <a:ext cx="7187380" cy="89070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2362"/>
              <a:ext cx="7187380" cy="578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sz="2400" b="1" dirty="0">
                  <a:solidFill>
                    <a:schemeClr val="dk1"/>
                  </a:solidFill>
                  <a:latin typeface="Zawgyi-One" panose="020B0604030504040204" pitchFamily="34" charset="0"/>
                  <a:cs typeface="Zawgyi-One" panose="020B0604030504040204" pitchFamily="34" charset="0"/>
                </a:rPr>
                <a:t>အပိုင္း ၁ - လူမႈအက်ိဳးျပဳစီးပြားေရးလုပ္ငန္းအား မိတ္ဆက္ျခင္းႏွင့္ အခြင့္အလမ္းရွာေဖြေဖာ္ထုတ္ျခင္း</a:t>
              </a:r>
              <a:endParaRPr sz="2800" b="1" dirty="0"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endParaRPr>
            </a:p>
          </p:txBody>
        </p:sp>
      </p:grpSp>
      <p:sp>
        <p:nvSpPr>
          <p:cNvPr id="116" name="Google Shape;116;p2"/>
          <p:cNvSpPr/>
          <p:nvPr/>
        </p:nvSpPr>
        <p:spPr>
          <a:xfrm>
            <a:off x="8764875" y="390150"/>
            <a:ext cx="8867400" cy="86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pl-PL" sz="2600" b="1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ဤသင္တန္းတြင္ သင္ခန္းစာေမာ္ဂ်ဴး ၄ ခု အစဥ္လိုက္ပါ၀င္သည္။</a:t>
            </a:r>
            <a:endParaRPr sz="2600" b="1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2705100" y="2181151"/>
            <a:ext cx="5562600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 smtClean="0">
                <a:solidFill>
                  <a:schemeClr val="lt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အစီအစဥ</a:t>
            </a:r>
            <a:r>
              <a:rPr lang="en-US" sz="4400" b="1" i="0" u="none" strike="noStrike" cap="none" dirty="0" smtClean="0">
                <a:solidFill>
                  <a:schemeClr val="lt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</a:t>
            </a:r>
            <a:endParaRPr sz="4400" b="1" i="0" u="none" strike="noStrike" cap="none" dirty="0">
              <a:solidFill>
                <a:schemeClr val="lt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03</a:t>
            </a:r>
            <a:endParaRPr sz="2400" b="1" i="0" u="none" strike="noStrike" cap="non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1100" y="1171316"/>
            <a:ext cx="9305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561422" y="8922385"/>
            <a:ext cx="69787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04</a:t>
            </a:r>
            <a:endParaRPr sz="2400" b="1" i="0" u="none" strike="noStrike" cap="none">
              <a:solidFill>
                <a:srgbClr val="342D29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2771293" y="338277"/>
            <a:ext cx="10868507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50" rIns="0" bIns="685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800" b="1" dirty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ယေ</a:t>
            </a:r>
            <a:r>
              <a:rPr lang="pl-PL" sz="3800" b="1" dirty="0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န႔</a:t>
            </a:r>
            <a:r>
              <a:rPr lang="en-US" sz="3800" b="1" dirty="0" err="1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အစီအစဥ</a:t>
            </a:r>
            <a:r>
              <a:rPr lang="en-US" sz="3800" b="1" dirty="0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sz="3800" b="1" dirty="0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</p:txBody>
      </p:sp>
      <p:graphicFrame>
        <p:nvGraphicFramePr>
          <p:cNvPr id="139" name="Google Shape;139;p4"/>
          <p:cNvGraphicFramePr/>
          <p:nvPr>
            <p:extLst>
              <p:ext uri="{D42A27DB-BD31-4B8C-83A1-F6EECF244321}">
                <p14:modId xmlns:p14="http://schemas.microsoft.com/office/powerpoint/2010/main" val="1595600451"/>
              </p:ext>
            </p:extLst>
          </p:nvPr>
        </p:nvGraphicFramePr>
        <p:xfrm>
          <a:off x="1752600" y="1744133"/>
          <a:ext cx="15849600" cy="7061175"/>
        </p:xfrm>
        <a:graphic>
          <a:graphicData uri="http://schemas.openxmlformats.org/drawingml/2006/table">
            <a:tbl>
              <a:tblPr firstRow="1" bandRow="1">
                <a:noFill/>
                <a:tableStyleId>{7E686A6F-E046-40C4-825C-8630CDC093E3}</a:tableStyleId>
              </a:tblPr>
              <a:tblGrid>
                <a:gridCol w="2502877"/>
                <a:gridCol w="2475523"/>
                <a:gridCol w="2489200"/>
                <a:gridCol w="8382000"/>
              </a:tblGrid>
              <a:tr h="641925">
                <a:tc gridSpan="4">
                  <a:txBody>
                    <a:bodyPr/>
                    <a:lstStyle/>
                    <a:p>
                      <a:r>
                        <a:rPr lang="en-US" sz="3200" b="1" i="0" u="none" strike="noStrike" cap="none" dirty="0" err="1" smtClean="0">
                          <a:solidFill>
                            <a:schemeClr val="lt1"/>
                          </a:solidFill>
                          <a:effectLst/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Arial"/>
                        </a:rPr>
                        <a:t>ပထမေန</a:t>
                      </a:r>
                      <a:r>
                        <a:rPr lang="en-US" sz="32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  <a:sym typeface="Arial"/>
                        </a:rPr>
                        <a:t>႔</a:t>
                      </a:r>
                      <a:endParaRPr lang="en-US" sz="3200" dirty="0">
                        <a:effectLst/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8:00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12:30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13:00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ႀကိဳဆိုျခင္းႏွင့္ မိတ္ဆက္ျခင္း 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8:15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12:45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Zawgyi-One"/>
                          <a:ea typeface="Calibri"/>
                        </a:rPr>
                        <a:t>13:15 (</a:t>
                      </a:r>
                      <a:r>
                        <a:rPr lang="my-MM" sz="240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 dirty="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240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စတင္ျခင္း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8:30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13:00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13:30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2400" dirty="0">
                          <a:effectLst/>
                          <a:latin typeface="Zawgyi-One" panose="020B0604030504040204" pitchFamily="34" charset="0"/>
                          <a:ea typeface="Calibri"/>
                          <a:cs typeface="Zawgyi-One"/>
                        </a:rPr>
                        <a:t>အုပ္စုဖြဲ႕လုပ္ေဆာင္ရမည့္ လႈပ္ရွားမႈကို မိတ္ဆက္ျခင္း</a:t>
                      </a:r>
                      <a:endParaRPr lang="en-US" sz="2400" dirty="0">
                        <a:effectLst/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8:45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13:15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13:45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2400" dirty="0">
                          <a:effectLst/>
                          <a:latin typeface="Zawgyi-One" panose="020B0604030504040204" pitchFamily="34" charset="0"/>
                          <a:ea typeface="Calibri"/>
                          <a:cs typeface="Zawgyi-One"/>
                        </a:rPr>
                        <a:t>လူမႈစီးပြားေရးလုပ္ငန</a:t>
                      </a:r>
                      <a:r>
                        <a:rPr lang="my-MM" sz="2400" dirty="0" smtClean="0">
                          <a:effectLst/>
                          <a:latin typeface="Zawgyi-One" panose="020B0604030504040204" pitchFamily="34" charset="0"/>
                          <a:ea typeface="Calibri"/>
                          <a:cs typeface="Zawgyi-One"/>
                        </a:rPr>
                        <a:t>္</a:t>
                      </a:r>
                      <a:r>
                        <a:rPr lang="en-US" sz="2400" dirty="0" err="1" smtClean="0">
                          <a:effectLst/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</a:rPr>
                        <a:t>းမ်ား</a:t>
                      </a:r>
                      <a:r>
                        <a:rPr lang="en-US" sz="2400" baseline="0" dirty="0" smtClean="0">
                          <a:effectLst/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</a:rPr>
                        <a:t> - </a:t>
                      </a:r>
                      <a:r>
                        <a:rPr lang="en-US" sz="2400" baseline="0" dirty="0" err="1" smtClean="0">
                          <a:effectLst/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</a:rPr>
                        <a:t>အဖြဲ႕မ်ားခြဲကာေဆြးေ</a:t>
                      </a:r>
                      <a:r>
                        <a:rPr lang="en-US" sz="2400" baseline="0" dirty="0" smtClean="0">
                          <a:effectLst/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</a:rPr>
                        <a:t>ႏြ</a:t>
                      </a:r>
                      <a:r>
                        <a:rPr lang="en-US" sz="2400" baseline="0" dirty="0" err="1" smtClean="0">
                          <a:effectLst/>
                          <a:latin typeface="Zawgyi-One" panose="020B0604030504040204" pitchFamily="34" charset="0"/>
                          <a:ea typeface="Calibri"/>
                          <a:cs typeface="Zawgyi-One" panose="020B0604030504040204" pitchFamily="34" charset="0"/>
                        </a:rPr>
                        <a:t>းျခင္း</a:t>
                      </a:r>
                      <a:endParaRPr lang="en-US" sz="2400" dirty="0">
                        <a:effectLst/>
                        <a:latin typeface="Zawgyi-One" panose="020B0604030504040204" pitchFamily="34" charset="0"/>
                        <a:ea typeface="Calibri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9:05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13:35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14:05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240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အျပန္အလွန္ မွ်ေ၀ေဆြးေႏြးျခင္း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9:50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Zawgyi-One"/>
                          <a:ea typeface="Calibri"/>
                        </a:rPr>
                        <a:t>14:20 (</a:t>
                      </a:r>
                      <a:r>
                        <a:rPr lang="my-MM" sz="240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 dirty="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14:50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2400" b="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နားခ်ိန္</a:t>
                      </a:r>
                      <a:endParaRPr lang="en-US" sz="2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10:10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14:40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15:10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အီးယူမ</a:t>
                      </a: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Zawgyi-One"/>
                        </a:rPr>
                        <a:t>ွ </a:t>
                      </a:r>
                      <a:r>
                        <a:rPr lang="my-MM" sz="2400" dirty="0" smtClean="0">
                          <a:effectLst/>
                          <a:latin typeface="Calibri"/>
                          <a:ea typeface="Calibri"/>
                          <a:cs typeface="Zawgyi-One"/>
                        </a:rPr>
                        <a:t>ေ</a:t>
                      </a:r>
                      <a:r>
                        <a:rPr lang="my-MM" sz="240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လ့လာခ်က္တစ္ခုကို တင္ဆက္ျခင္း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11:10 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15:40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effectLst/>
                          <a:latin typeface="Zawgyi-One"/>
                          <a:ea typeface="Calibri"/>
                        </a:rPr>
                        <a:t>16:10 (</a:t>
                      </a:r>
                      <a:r>
                        <a:rPr lang="my-MM" sz="2400" b="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 b="0" dirty="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2400" b="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နားခ်ိန္</a:t>
                      </a:r>
                      <a:endParaRPr lang="en-US" sz="2400" b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11:25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15:55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16:25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dirty="0" smtClean="0">
                          <a:effectLst/>
                          <a:latin typeface="Zawgyi-One"/>
                          <a:ea typeface="Calibri"/>
                        </a:rPr>
                        <a:t>SE </a:t>
                      </a:r>
                      <a:r>
                        <a:rPr lang="my-MM" sz="240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ပုစာၦတစ္ခုကို အဖြဲ႕အလိုက္ ေျဖရွင္းျခင္း 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41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12:10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အီးယူ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16:40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ျမန္မာ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17:10 (</a:t>
                      </a:r>
                      <a:r>
                        <a:rPr lang="my-MM" sz="2400">
                          <a:effectLst/>
                          <a:latin typeface="Calibri"/>
                          <a:ea typeface="Calibri"/>
                          <a:cs typeface="Zawgyi-One"/>
                        </a:rPr>
                        <a:t>ထိုင္း</a:t>
                      </a:r>
                      <a:r>
                        <a:rPr lang="en-GB" sz="2400">
                          <a:effectLst/>
                          <a:latin typeface="Zawgyi-One"/>
                          <a:ea typeface="Calibri"/>
                        </a:rPr>
                        <a:t>)</a:t>
                      </a:r>
                      <a:endParaRPr lang="en-US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my-MM" sz="2400" dirty="0">
                          <a:effectLst/>
                          <a:latin typeface="Calibri"/>
                          <a:ea typeface="Calibri"/>
                          <a:cs typeface="Zawgyi-One"/>
                        </a:rPr>
                        <a:t>ေဆြးေႏြးခ်က္မ်ားကို အႏွစ္ခ်ဳပ္ျခင</a:t>
                      </a:r>
                      <a:r>
                        <a:rPr lang="my-MM" sz="2400" dirty="0" smtClean="0">
                          <a:effectLst/>
                          <a:latin typeface="Calibri"/>
                          <a:ea typeface="Calibri"/>
                          <a:cs typeface="Zawgyi-One"/>
                        </a:rPr>
                        <a:t>္း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2705100" y="2181151"/>
            <a:ext cx="5562600" cy="111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my-MM" sz="4400" b="1" dirty="0">
                <a:solidFill>
                  <a:schemeClr val="bg1"/>
                </a:solidFill>
                <a:latin typeface="Calibri"/>
                <a:ea typeface="Calibri"/>
                <a:cs typeface="Zawgyi-One"/>
              </a:rPr>
              <a:t>စတင္ျခင္း</a:t>
            </a:r>
            <a:endParaRPr lang="en-US" sz="4400" b="1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05</a:t>
            </a:r>
            <a:endParaRPr sz="2400" b="1" i="0" u="none" strike="noStrike" cap="non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9522" y="4424045"/>
            <a:ext cx="6401251" cy="467931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9677400" y="1562099"/>
            <a:ext cx="6884022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မိတ္ဖက္အဖြဲ႕တစ္ဖြဲ႕လ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ွ်င္ </a:t>
            </a:r>
            <a:r>
              <a:rPr lang="en-US" sz="3600" b="1" i="0" u="none" strike="noStrike" cap="none" dirty="0" err="1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တစ္ဦးစီက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မိမိအဖြဲ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႕၏</a:t>
            </a:r>
            <a:r>
              <a:rPr lang="en-US" sz="3600" b="1" i="0" u="none" strike="noStrike" cap="none" dirty="0" err="1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အမည္ကို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မိတ္ဆက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္ၿ</a:t>
            </a:r>
            <a:r>
              <a:rPr lang="en-US" sz="3600" b="1" i="0" u="none" strike="noStrike" cap="none" dirty="0" err="1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ပီး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ဟာသတစ္ခုေျပာပ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ါ။</a:t>
            </a:r>
            <a:endParaRPr sz="3600" b="1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2705100" y="2181151"/>
            <a:ext cx="5562600" cy="180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800" b="1" dirty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အုပ္စ</a:t>
            </a:r>
            <a:r>
              <a:rPr lang="pl-PL" sz="38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ု</a:t>
            </a:r>
            <a:r>
              <a:rPr lang="en-US" sz="38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ဖြဲ</a:t>
            </a:r>
            <a:r>
              <a:rPr lang="en-US" sz="38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႕</a:t>
            </a:r>
            <a:r>
              <a:rPr lang="pl-PL" sz="38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</a:t>
            </a:r>
            <a:r>
              <a:rPr lang="pl-PL" sz="3800" b="1" dirty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ုပ္ေဆာင္ရမည့္</a:t>
            </a:r>
            <a:endParaRPr sz="3800" b="1" dirty="0">
              <a:solidFill>
                <a:schemeClr val="bg1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pl-PL" sz="3800" b="1" dirty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လႈပ္ရွားမႈကိုမိတ္ဆက္ျခင္း</a:t>
            </a:r>
            <a:endParaRPr sz="3800" b="1" dirty="0">
              <a:solidFill>
                <a:schemeClr val="bg1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06</a:t>
            </a:r>
            <a:endParaRPr sz="2400" b="1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400" y="659448"/>
            <a:ext cx="7010400" cy="72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07</a:t>
            </a:r>
            <a:endParaRPr sz="2400" b="1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2438400" y="2927588"/>
            <a:ext cx="13677900" cy="630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50" rIns="0" bIns="6855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l-PL" sz="3600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မႈ</a:t>
            </a:r>
            <a:r>
              <a:rPr lang="en-US" sz="36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အက်ိဳးျပ</a:t>
            </a:r>
            <a:r>
              <a:rPr lang="en-US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ဳ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စ</a:t>
            </a:r>
            <a:r>
              <a:rPr lang="pl-PL" sz="3600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ြန္႔ဦးတီထြင္စီးပြားေရ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း</a:t>
            </a:r>
            <a:r>
              <a:rPr lang="en-US" sz="36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ဆိုသည္မွာ</a:t>
            </a:r>
            <a:r>
              <a:rPr lang="en-US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 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</a:t>
            </a:r>
            <a:r>
              <a:rPr lang="pl-PL" sz="3600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ူမႈလိုအပ္ခ်က္မ်ားကို ျဖည့္ဆည္းရန္အတြက္ 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စီးပြားေရ</a:t>
            </a:r>
            <a:r>
              <a:rPr lang="en-US" sz="36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းလုပ္ကုိင္ရာတြင</a:t>
            </a:r>
            <a:r>
              <a:rPr lang="en-US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္ 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စ</a:t>
            </a:r>
            <a:r>
              <a:rPr lang="pl-PL" sz="3600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ြန္႔ဦးတီထြင္ႏုိင္သည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့္ နည္းလမ္းအ</a:t>
            </a:r>
            <a:r>
              <a:rPr lang="pl-PL" sz="3600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ားလ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ံုး</a:t>
            </a:r>
            <a:r>
              <a:rPr lang="en-US" sz="36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ကို</a:t>
            </a:r>
            <a:r>
              <a:rPr lang="en-US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 ျ</a:t>
            </a:r>
            <a:r>
              <a:rPr lang="en-US" sz="36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ခံဳငံုသည</a:t>
            </a:r>
            <a:r>
              <a:rPr lang="en-US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္။ 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၄င</a:t>
            </a:r>
            <a:r>
              <a:rPr lang="pl-PL" sz="3600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္း၏ သေဘာတရားသည္ ႀကီးမားက်ယ္ျပန္</a:t>
            </a:r>
            <a:r>
              <a:rPr lang="pl-PL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႔သ</a:t>
            </a:r>
            <a:r>
              <a:rPr lang="en-US" sz="36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ည္။ </a:t>
            </a:r>
            <a:r>
              <a:rPr lang="en-US" sz="36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ထိုသေဘာတရားတြင</a:t>
            </a:r>
            <a:r>
              <a:rPr lang="en-US" sz="3200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္ 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ႈျ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ပႆနာမ်ားကို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 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ေျဖရွင္းႏုိင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္ၿ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ပီး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၊ 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ေရရွည္ခံသည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့္ 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လူူမႈအေျပာင္းအလဲ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ႏွင့္ 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လူမႈတန္ဖိုးကို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 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ဖန္တီးႏုိင္မည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့္ 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ေစ်းကြက္အေျချပဳနည္းလမ္းမ်ား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၊ </a:t>
            </a:r>
            <a:r>
              <a:rPr lang="en-US" sz="4000" b="1" dirty="0" err="1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အသံုးခ်ကိရိယာ</a:t>
            </a:r>
            <a:r>
              <a:rPr lang="en-US" sz="4000" b="1" dirty="0" smtClean="0">
                <a:solidFill>
                  <a:srgbClr val="0D8EA2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 (instruments) မ်ားပါ၀င္သည္။</a:t>
            </a:r>
            <a:endParaRPr sz="2400" dirty="0">
              <a:solidFill>
                <a:schemeClr val="dk1"/>
              </a:solidFill>
              <a:latin typeface="Zawgyi-One" panose="020B0604030504040204" pitchFamily="34" charset="0"/>
              <a:ea typeface="Calibri"/>
              <a:cs typeface="Zawgyi-One" panose="020B0604030504040204" pitchFamily="34" charset="0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2909650" y="1420925"/>
            <a:ext cx="11811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50" rIns="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900" b="1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</a:t>
            </a:r>
            <a:r>
              <a:rPr lang="pl-PL" sz="3900" b="1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ႈ</a:t>
            </a:r>
            <a:r>
              <a:rPr lang="en-US" sz="3900" b="1" dirty="0" err="1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အက်ိဳးျပ</a:t>
            </a:r>
            <a:r>
              <a:rPr lang="en-US" sz="3900" b="1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ဳ</a:t>
            </a:r>
            <a:r>
              <a:rPr lang="pl-PL" sz="3900" b="1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စ</a:t>
            </a:r>
            <a:r>
              <a:rPr lang="pl-PL" sz="3900" b="1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ြန္႔ဦးတီထြင္စီးပြားေရး၏ အဓိပၸါယ္ဖြင့္ဆိုခ်က္ </a:t>
            </a:r>
            <a:endParaRPr sz="9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>
            <a:off x="0" y="4919473"/>
            <a:ext cx="13777326" cy="53987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လူမႈအက်ိဳးျပဳစြန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ဦးတီထြင္စီးပြားေရးဆိုသည္မွာ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အမ်ားသူငါအၾကား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၊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လူ႔အသိုက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အ၀န္းမ်ားအၾကား ျ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ဖစ္ေပၚလ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ွ်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က္ရွိသည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လူမ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ႈျ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ပႆနာမ်ားကို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ကိုင္တြယ္ေျဖရွင္းႏုိင္သည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ဆန္းသစ္ေသာ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စီးပြားေရးပံုစံမ်ားကို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အျမတ္အစြန္းတစ္ခုတည္းအတြက္သာမက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ရည္ရြယ္ခ်က္တစ္ခုထားရွိၿပီး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အသံုးျပဳသည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့္ျ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ဖစ္စဥ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္ျ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ဖစ္သည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္။ </a:t>
            </a:r>
            <a:r>
              <a:rPr lang="en-US" sz="3200" b="1" dirty="0" err="1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လူမႈအက်ိဳးျပဳစြန</a:t>
            </a:r>
            <a:r>
              <a:rPr lang="en-US" sz="3200" b="1" dirty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္႔</a:t>
            </a:r>
            <a:r>
              <a:rPr lang="en-US" sz="3200" b="1" dirty="0" err="1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ဦးတီထြင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</a:t>
            </a:r>
            <a:r>
              <a:rPr lang="en-US" sz="3200" b="1" dirty="0" err="1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ီးပြားေရ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းသည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လူ႔အဖြဲ႕အစည္း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ႏွင့္ ၄င္းႏွင့္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ဆက္စပ္လ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ွ်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က္ရွိေသာ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ေဂဟစနစ္အတြက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ေရရွည္အက်ိဳးစီးပြား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ႏွင့္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တန္ဖိုးကို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ျ</a:t>
            </a:r>
            <a:r>
              <a:rPr lang="en-US" sz="3200" b="1" dirty="0" err="1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ဖစ္ေပၚေစသည</a:t>
            </a:r>
            <a:r>
              <a:rPr lang="en-US" sz="3200" b="1" dirty="0" smtClean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္။</a:t>
            </a:r>
            <a:endParaRPr sz="3200" b="1" dirty="0">
              <a:solidFill>
                <a:schemeClr val="bg1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685182" y="1143612"/>
            <a:ext cx="12748626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400" b="1" dirty="0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STEPUp</a:t>
            </a:r>
            <a:r>
              <a:rPr lang="en-US" sz="5400" b="1" dirty="0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</a:t>
            </a:r>
            <a:r>
              <a:rPr lang="en-US" sz="5400" b="1" dirty="0" err="1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စီမံကိန္းအတြင္း</a:t>
            </a:r>
            <a:r>
              <a:rPr lang="en-US" sz="5400" b="1" dirty="0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</a:t>
            </a:r>
            <a:r>
              <a:rPr lang="en-US" sz="5400" b="1" dirty="0" err="1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ဖြင</a:t>
            </a:r>
            <a:r>
              <a:rPr lang="en-US" sz="5400" b="1" dirty="0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့္</a:t>
            </a:r>
            <a:r>
              <a:rPr lang="en-US" sz="5400" b="1" dirty="0" err="1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ဆိုထားေသာ</a:t>
            </a:r>
            <a:r>
              <a:rPr lang="en-US" sz="5400" b="1" dirty="0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‘</a:t>
            </a:r>
            <a:r>
              <a:rPr lang="en-US" sz="5400" b="1" dirty="0" err="1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လူမႈအက်ိဳးျပဳစြန</a:t>
            </a:r>
            <a:r>
              <a:rPr lang="en-US" sz="5400" b="1" dirty="0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္႔</a:t>
            </a:r>
            <a:r>
              <a:rPr lang="en-US" sz="5400" b="1" dirty="0" err="1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ဦးတီထြင္စီးပြားေရး</a:t>
            </a:r>
            <a:r>
              <a:rPr lang="en-US" sz="5400" b="1" dirty="0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’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(SE) ၏</a:t>
            </a:r>
            <a:r>
              <a:rPr lang="en-US" sz="5400" b="1" dirty="0" err="1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အဓိပ</a:t>
            </a:r>
            <a:r>
              <a:rPr lang="en-US" sz="5400" b="1" dirty="0" smtClean="0">
                <a:solidFill>
                  <a:srgbClr val="342D29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ၸါယ္</a:t>
            </a:r>
            <a:endParaRPr sz="5400" b="1" dirty="0">
              <a:solidFill>
                <a:srgbClr val="342D29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17045355" y="5600700"/>
            <a:ext cx="32971" cy="1905000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5502" y="261999"/>
            <a:ext cx="2557976" cy="12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16548409" y="8896350"/>
            <a:ext cx="752453" cy="35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08</a:t>
            </a:r>
            <a:endParaRPr sz="2400" b="1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856" y="2060129"/>
            <a:ext cx="3828940" cy="3715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09</a:t>
            </a:r>
            <a:endParaRPr sz="2400" b="1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/>
          <p:nvPr/>
        </p:nvSpPr>
        <p:spPr>
          <a:xfrm>
            <a:off x="2778920" y="2278967"/>
            <a:ext cx="6246018" cy="31002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2778920" y="2571136"/>
            <a:ext cx="6246018" cy="3115212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62000" tIns="162000" rIns="108000" bIns="108000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အနည္းဆ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ံုး</a:t>
            </a:r>
            <a:r>
              <a:rPr lang="en-US" sz="2000" dirty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၀င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္ေငြ၏ ၅၀%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လုပ္ငန္းလည္ပတ္မႈမွရရွိၿပီး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၊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ေျခခံအားျဖင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့္ </a:t>
            </a:r>
            <a:r>
              <a:rPr lang="en-US" sz="2000" dirty="0" err="1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လူမႈေရးရည္ရြယ္ခ်က္မ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်ား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ရ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ွိေသာ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စီးပြားေရးျဖစ္သည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္။ ၄င္းစီးပြားေရးမ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ွရရ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ွိေသာ </a:t>
            </a:r>
            <a:r>
              <a:rPr lang="en-US" sz="2000" dirty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အျမတ္အစြန္းကို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အဓိကအားျဖင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့္ လူမႈအသိုက္အ၀န္းအတြက္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သို႔မဟုတ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လုပ္ငန္းအတြက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 ျ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ပန္လည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္ျမွဳပ္ႏွ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ံသည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္။ (UK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ဥပေဒ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)</a:t>
            </a:r>
            <a:endParaRPr sz="2000" dirty="0">
              <a:solidFill>
                <a:srgbClr val="000000"/>
              </a:solidFill>
              <a:latin typeface="Zawgyi-One" panose="020B0604030504040204" pitchFamily="34" charset="0"/>
              <a:ea typeface="Lato"/>
              <a:cs typeface="Zawgyi-One" panose="020B0604030504040204" pitchFamily="34" charset="0"/>
              <a:sym typeface="Lato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9294020" y="2296817"/>
            <a:ext cx="6246018" cy="274319"/>
          </a:xfrm>
          <a:prstGeom prst="rect">
            <a:avLst/>
          </a:prstGeom>
          <a:solidFill>
            <a:srgbClr val="1A75BB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9294020" y="2463163"/>
            <a:ext cx="6246018" cy="3340101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62000" tIns="162000" rIns="108000" bIns="1080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79D0"/>
              </a:buClr>
              <a:buSzPts val="1800"/>
              <a:buFont typeface="Noto Sans Symbols"/>
              <a:buChar char="▪"/>
            </a:pP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အေတ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ြ႕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အၾကံဳသစ္မ်ားရွာေဖ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ြျ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ခင္း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၊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စဥ္ဆက္မျပတ္ဖန္တီးမ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ႈ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အဆင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့္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ဆင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့္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ကို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ျ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ပဳလုပ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္ျ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ခင္းအားျဖင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့္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လူမႈတန္ဖိုးအား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ေဖာ္ေဆာင္ရန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္ႏွင့္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ေရရွည္ထိန္းသိမ္းရန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ေမ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ွ်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ာ္မွန္းခ်က္ထားရွိကာ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လူမႈေရးက</a:t>
            </a:r>
            <a:r>
              <a:rPr lang="my-MM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႑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တြင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အေျပာင္းအလဲကိုေဖာ္ေဆာင္ေနသည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့္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စီးပြားေရးအဖြဲ႕အစည္းမ်ားျဖစ္သည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္။ (Dees, 2007)</a:t>
            </a:r>
            <a:endParaRPr sz="2000" dirty="0">
              <a:solidFill>
                <a:srgbClr val="000000"/>
              </a:solidFill>
              <a:latin typeface="Zawgyi-One" panose="020B0604030504040204" pitchFamily="34" charset="0"/>
              <a:cs typeface="Zawgyi-One" panose="020B0604030504040204" pitchFamily="34" charset="0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2796500" y="5926091"/>
            <a:ext cx="6246018" cy="31002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9297484" y="5924144"/>
            <a:ext cx="6246018" cy="274319"/>
          </a:xfrm>
          <a:prstGeom prst="rect">
            <a:avLst/>
          </a:prstGeom>
          <a:solidFill>
            <a:srgbClr val="E36C09"/>
          </a:solidFill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2778920" y="6061303"/>
            <a:ext cx="6246018" cy="2637690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62000" tIns="162000" rIns="108000" bIns="1080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16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စီးပြားေရးတြင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စြန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္႔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ဦးတီထြင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္ျ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ခင္းျဖင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့္ ၀င္ေငြရရွိသည့္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နည္းဗ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်ဴ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ဟာကို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အသံုးျပဳကာ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၄င္း၏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လူမႈေရး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ေမ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ွ်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ာ္မွန္းခ်က္ကို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အေကာင္အထည္ေဖာ္သည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့္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စီးပြားေရးအဖြဲ႕အစည္း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(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သို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႔) venture ျ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ဖစ္သည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္။ </a:t>
            </a:r>
            <a:r>
              <a:rPr lang="pl-PL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(Emerson</a:t>
            </a:r>
            <a:r>
              <a:rPr lang="pl-PL" sz="2000" dirty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, 2006</a:t>
            </a:r>
            <a:r>
              <a:rPr lang="pl-PL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)</a:t>
            </a:r>
            <a:endParaRPr sz="2000" dirty="0">
              <a:solidFill>
                <a:srgbClr val="000000"/>
              </a:solidFill>
              <a:latin typeface="Zawgyi-One" panose="020B0604030504040204" pitchFamily="34" charset="0"/>
              <a:cs typeface="Zawgyi-One" panose="020B0604030504040204" pitchFamily="34" charset="0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9294021" y="6004525"/>
            <a:ext cx="6246017" cy="3098835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62000" tIns="162000" rIns="108000" bIns="1080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16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ပန္းတုိင္မ်ားစြာ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၊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အက်ိဳးသက္ဆိုင္သူေျမာက္မ်ားစြာ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(multi-stakeholders) ႏွင့္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ရင္းျမစ္မ်ားစြာရွိေသာ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လုပ္ငန္းမ်ားျဖစ္သည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္။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ထိုလုပ္ငန္းမ်ားသည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စုေပါင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္း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ြမ္းအားအေပၚမွီတည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္ၿ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ပီး</a:t>
            </a:r>
            <a:r>
              <a:rPr lang="en-US" sz="2000" dirty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၄င္း၏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လ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ုပ္ေဆာင္ခ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်က္တို႔တ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ြင္ 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ေငြေၾကး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ြန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္႔</a:t>
            </a:r>
            <a:r>
              <a:rPr lang="en-US" sz="2000" dirty="0" err="1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စားမႈရွိသည</a:t>
            </a:r>
            <a:r>
              <a:rPr lang="en-US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္။ </a:t>
            </a:r>
            <a:r>
              <a:rPr lang="pl-PL" sz="2000" dirty="0" smtClean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(Defourny </a:t>
            </a:r>
            <a:r>
              <a:rPr lang="pl-PL" sz="2000" dirty="0">
                <a:solidFill>
                  <a:schemeClr val="dk1"/>
                </a:solidFill>
                <a:latin typeface="Zawgyi-One" panose="020B0604030504040204" pitchFamily="34" charset="0"/>
                <a:ea typeface="Lato"/>
                <a:cs typeface="Zawgyi-One" panose="020B0604030504040204" pitchFamily="34" charset="0"/>
                <a:sym typeface="Lato"/>
              </a:rPr>
              <a:t>and Nyssen, 2010) </a:t>
            </a:r>
            <a:endParaRPr sz="2000" dirty="0">
              <a:solidFill>
                <a:srgbClr val="000000"/>
              </a:solidFill>
              <a:latin typeface="Zawgyi-One" panose="020B0604030504040204" pitchFamily="34" charset="0"/>
              <a:cs typeface="Zawgyi-One" panose="020B0604030504040204" pitchFamily="34" charset="0"/>
              <a:sym typeface="Arial"/>
            </a:endParaRPr>
          </a:p>
          <a:p>
            <a:pPr marL="285750" marR="0" lvl="0" indent="-114300" algn="l" rtl="0">
              <a:spcBef>
                <a:spcPts val="108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Zawgyi-One" panose="020B0604030504040204" pitchFamily="34" charset="0"/>
              <a:ea typeface="Lato"/>
              <a:cs typeface="Zawgyi-One" panose="020B0604030504040204" pitchFamily="34" charset="0"/>
              <a:sym typeface="Lato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Zawgyi-One" panose="020B0604030504040204" pitchFamily="34" charset="0"/>
              <a:cs typeface="Zawgyi-One" panose="020B0604030504040204" pitchFamily="34" charset="0"/>
              <a:sym typeface="Arial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2906184" y="669750"/>
            <a:ext cx="11913402" cy="90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50" rIns="0" bIns="68550" anchor="ctr" anchorCtr="0">
            <a:noAutofit/>
          </a:bodyPr>
          <a:lstStyle/>
          <a:p>
            <a:pPr lvl="0">
              <a:buClr>
                <a:schemeClr val="dk1"/>
              </a:buClr>
              <a:buSzPts val="4400"/>
            </a:pPr>
            <a:r>
              <a:rPr lang="my-MM" sz="4000" b="1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လူမ</a:t>
            </a:r>
            <a:r>
              <a:rPr lang="my-MM" sz="4000" b="1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ႈ</a:t>
            </a:r>
            <a:r>
              <a:rPr lang="en-US" sz="4000" b="1" dirty="0" err="1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အက်ိဳးျပဳစီးပြားေရးလုပ္ငန္းမ်ား</a:t>
            </a:r>
            <a:r>
              <a:rPr lang="my-MM" sz="4000" b="1" dirty="0" smtClean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၏ </a:t>
            </a:r>
            <a:r>
              <a:rPr lang="my-MM" sz="4000" b="1" dirty="0">
                <a:solidFill>
                  <a:schemeClr val="dk1"/>
                </a:solidFill>
                <a:latin typeface="Zawgyi-One" panose="020B0604030504040204" pitchFamily="34" charset="0"/>
                <a:ea typeface="Calibri"/>
                <a:cs typeface="Zawgyi-One" panose="020B0604030504040204" pitchFamily="34" charset="0"/>
                <a:sym typeface="Calibri"/>
              </a:rPr>
              <a:t>အဓိပၸါယ္ဖြင့္ဆိုခ်က္ </a:t>
            </a:r>
            <a:endParaRPr lang="my-MM" sz="40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3833</Words>
  <Application>Microsoft Office PowerPoint</Application>
  <PresentationFormat>Custom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Zawgyi-One</vt:lpstr>
      <vt:lpstr>Cormorant Garamond</vt:lpstr>
      <vt:lpstr>Assistant</vt:lpstr>
      <vt:lpstr>Calibri</vt:lpstr>
      <vt:lpstr>Lato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Justyna Tomala</dc:creator>
  <cp:lastModifiedBy>Nwe Nwe Lwin</cp:lastModifiedBy>
  <cp:revision>37</cp:revision>
  <cp:lastPrinted>2020-11-26T16:39:09Z</cp:lastPrinted>
  <dcterms:created xsi:type="dcterms:W3CDTF">2020-09-24T06:43:02Z</dcterms:created>
  <dcterms:modified xsi:type="dcterms:W3CDTF">2020-11-26T16:39:15Z</dcterms:modified>
</cp:coreProperties>
</file>