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10287000" cx="18288000"/>
  <p:notesSz cx="6858000" cy="9144000"/>
  <p:embeddedFontLst>
    <p:embeddedFont>
      <p:font typeface="Cormorant Garamond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Assistant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gjwSJiq2uDmMUHosC9p4MCjQB3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1B4B1B-52FE-4CB9-BBEA-148895E8ED6A}">
  <a:tblStyle styleId="{191B4B1B-52FE-4CB9-BBEA-148895E8ED6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4E8E8"/>
          </a:solidFill>
        </a:fill>
      </a:tcStyle>
    </a:wholeTbl>
    <a:band1H>
      <a:tcTxStyle b="off" i="off"/>
      <a:tcStyle>
        <a:fill>
          <a:solidFill>
            <a:srgbClr val="E8CFC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8CFC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CormorantGaramond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ormorantGaramond-italic.fntdata"/><Relationship Id="rId25" Type="http://schemas.openxmlformats.org/officeDocument/2006/relationships/font" Target="fonts/CormorantGaramond-bold.fntdata"/><Relationship Id="rId28" Type="http://schemas.openxmlformats.org/officeDocument/2006/relationships/font" Target="fonts/Lato-regular.fntdata"/><Relationship Id="rId27" Type="http://schemas.openxmlformats.org/officeDocument/2006/relationships/font" Target="fonts/CormorantGaramon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5.xml"/><Relationship Id="rId33" Type="http://schemas.openxmlformats.org/officeDocument/2006/relationships/font" Target="fonts/Assistant-bold.fntdata"/><Relationship Id="rId10" Type="http://schemas.openxmlformats.org/officeDocument/2006/relationships/slide" Target="slides/slide4.xml"/><Relationship Id="rId32" Type="http://schemas.openxmlformats.org/officeDocument/2006/relationships/font" Target="fonts/Assistant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pl-PL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1 - Introduction to Social Entrepreneurship and Opportunity identification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pl-PL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2 - Business modelling and sourcing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pl-PL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3 - SE communication strategies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pl-PL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4 - SE Hubs</a:t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Co znajduje się w tym szkoleniu</a:t>
            </a:r>
            <a:endParaRPr/>
          </a:p>
        </p:txBody>
      </p:sp>
      <p:sp>
        <p:nvSpPr>
          <p:cNvPr id="120" name="Google Shape;12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Co znajduje się w tym szkoleniu</a:t>
            </a:r>
            <a:endParaRPr/>
          </a:p>
        </p:txBody>
      </p:sp>
      <p:sp>
        <p:nvSpPr>
          <p:cNvPr id="132" name="Google Shape;13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enterprises are a specific type of organizations, which pursue social goals while carrying out a significant amount of economic, market-based activity. In other words, social enterprises use business tools to introduce social change and improvements in regard to social problems.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definitions of SE have been developed in different domains (non-profit, for-profit and public sectors) they are not all the same, however, remain fairly similar. Below you can find some examples of popular definitions of social enterprise.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5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04863" y="1191677"/>
            <a:ext cx="3985512" cy="194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1591" r="26829" t="0"/>
          <a:stretch/>
        </p:blipFill>
        <p:spPr>
          <a:xfrm>
            <a:off x="14696433" y="9301157"/>
            <a:ext cx="3435211" cy="9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501595" y="2944029"/>
            <a:ext cx="8140809" cy="487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l-PL" sz="3200" u="none" cap="none" strike="noStrike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Erasmus+ Capacity Building in Higher Education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9596300" y="3672076"/>
            <a:ext cx="7868100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342D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เสริมสร้างศักยภาพเพื่อการ พัฒนานวัตกรรมการประกอบการทางสังคม ท่ามกลางกระแสการเปลี่ยนแปลงการประกอบธุรกิจในประเทศไทยและ</a:t>
            </a:r>
            <a:endParaRPr b="1" i="0" sz="4000" u="none" cap="none" strike="noStrike">
              <a:solidFill>
                <a:srgbClr val="342D2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342D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เมียนมาร์</a:t>
            </a:r>
            <a:endParaRPr b="1" i="0" sz="4000" u="none" cap="none" strike="noStrike">
              <a:solidFill>
                <a:srgbClr val="342D2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397214" y="6219079"/>
            <a:ext cx="7868050" cy="7317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l-PL" sz="21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Projectref.: 609711-EPP-1-2019-1-AT-EPPKA2-CBHE-JP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l-PL" sz="21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Duration: 36 Months (15/01/2020-14/01/2023)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10</a:t>
            </a:r>
            <a:endParaRPr b="1" i="0" sz="2400" u="none" cap="none" strike="noStrik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00" y="1363082"/>
            <a:ext cx="13106400" cy="870181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0"/>
          <p:cNvSpPr txBox="1"/>
          <p:nvPr/>
        </p:nvSpPr>
        <p:spPr>
          <a:xfrm>
            <a:off x="2771293" y="462968"/>
            <a:ext cx="8541545" cy="900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0" spcFirstLastPara="1" rIns="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pl-PL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Delineation of social enterprises </a:t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pl-PL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การอธิบายเกี่ยวกับ SE</a:t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11</a:t>
            </a:r>
            <a:endParaRPr b="1" i="0" sz="2400" u="none" cap="none" strike="noStrik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11"/>
          <p:cNvGrpSpPr/>
          <p:nvPr/>
        </p:nvGrpSpPr>
        <p:grpSpPr>
          <a:xfrm>
            <a:off x="2590800" y="1924903"/>
            <a:ext cx="11187545" cy="6824689"/>
            <a:chOff x="0" y="616"/>
            <a:chExt cx="7935569" cy="5267218"/>
          </a:xfrm>
        </p:grpSpPr>
        <p:sp>
          <p:nvSpPr>
            <p:cNvPr id="228" name="Google Shape;228;p11"/>
            <p:cNvSpPr/>
            <p:nvPr/>
          </p:nvSpPr>
          <p:spPr>
            <a:xfrm>
              <a:off x="0" y="616"/>
              <a:ext cx="7935569" cy="646060"/>
            </a:xfrm>
            <a:prstGeom prst="roundRect">
              <a:avLst>
                <a:gd fmla="val 16667" name="adj"/>
              </a:avLst>
            </a:prstGeom>
            <a:solidFill>
              <a:srgbClr val="49AC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1"/>
            <p:cNvSpPr txBox="1"/>
            <p:nvPr/>
          </p:nvSpPr>
          <p:spPr>
            <a:xfrm>
              <a:off x="31538" y="32154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00" lIns="125700" spcFirstLastPara="1" rIns="125700" wrap="square" tIns="12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pl-PL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clear social mission มีภารกิจทางสังคมที่ชัดเจน 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0" y="660781"/>
              <a:ext cx="7935569" cy="646060"/>
            </a:xfrm>
            <a:prstGeom prst="roundRect">
              <a:avLst>
                <a:gd fmla="val 16667" name="adj"/>
              </a:avLst>
            </a:prstGeom>
            <a:solidFill>
              <a:srgbClr val="48CCB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1"/>
            <p:cNvSpPr txBox="1"/>
            <p:nvPr/>
          </p:nvSpPr>
          <p:spPr>
            <a:xfrm>
              <a:off x="31538" y="692319"/>
              <a:ext cx="7872600" cy="58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00" lIns="125700" spcFirstLastPara="1" rIns="125700" wrap="square" tIns="12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pl-PL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Hybrid organizations; combining social and economic goals, social and market logic องค์กรลูกผสม ผสมผสานระหว่างเป้าหมายทางสังคม เศรษฐกิจ และตรรกะทางด้านตลาด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0" y="1320947"/>
              <a:ext cx="7935569" cy="646060"/>
            </a:xfrm>
            <a:prstGeom prst="roundRect">
              <a:avLst>
                <a:gd fmla="val 16667" name="adj"/>
              </a:avLst>
            </a:prstGeom>
            <a:solidFill>
              <a:srgbClr val="47D48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1"/>
            <p:cNvSpPr txBox="1"/>
            <p:nvPr/>
          </p:nvSpPr>
          <p:spPr>
            <a:xfrm>
              <a:off x="31538" y="1352485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00" lIns="125700" spcFirstLastPara="1" rIns="125700" wrap="square" tIns="12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pl-PL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Own economic activity and revenue generation เป็นเจ้าของกิจกรรมทางเศรษฐกิจ และสามารถสร้างรายได้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0" y="1981112"/>
              <a:ext cx="7935569" cy="646060"/>
            </a:xfrm>
            <a:prstGeom prst="roundRect">
              <a:avLst>
                <a:gd fmla="val 16667" name="adj"/>
              </a:avLst>
            </a:prstGeom>
            <a:solidFill>
              <a:srgbClr val="45DB4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1"/>
            <p:cNvSpPr txBox="1"/>
            <p:nvPr/>
          </p:nvSpPr>
          <p:spPr>
            <a:xfrm>
              <a:off x="31538" y="2012650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00" lIns="125700" spcFirstLastPara="1" rIns="125700" wrap="square" tIns="12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pl-PL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Community based and community oriented พื้นฐานและแนวคิดมาจากชุมชน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0" y="2641278"/>
              <a:ext cx="7935569" cy="646060"/>
            </a:xfrm>
            <a:prstGeom prst="roundRect">
              <a:avLst>
                <a:gd fmla="val 16667" name="adj"/>
              </a:avLst>
            </a:prstGeom>
            <a:solidFill>
              <a:srgbClr val="7EE34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1"/>
            <p:cNvSpPr txBox="1"/>
            <p:nvPr/>
          </p:nvSpPr>
          <p:spPr>
            <a:xfrm>
              <a:off x="31538" y="2672816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00" lIns="125700" spcFirstLastPara="1" rIns="125700" wrap="square" tIns="12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pl-PL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Relying on cooperation and networks อาศัยความร่วมมือและเครือข่าย 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0" y="3301443"/>
              <a:ext cx="7935569" cy="646060"/>
            </a:xfrm>
            <a:prstGeom prst="roundRect">
              <a:avLst>
                <a:gd fmla="val 16667" name="adj"/>
              </a:avLst>
            </a:prstGeom>
            <a:solidFill>
              <a:srgbClr val="C2E94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31538" y="3332981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00" lIns="125700" spcFirstLastPara="1" rIns="125700" wrap="square" tIns="12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pl-PL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Innovative มีนวัตกรรม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0" y="3961609"/>
              <a:ext cx="7935569" cy="646060"/>
            </a:xfrm>
            <a:prstGeom prst="roundRect">
              <a:avLst>
                <a:gd fmla="val 16667" name="adj"/>
              </a:avLst>
            </a:prstGeom>
            <a:solidFill>
              <a:srgbClr val="EFD64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1"/>
            <p:cNvSpPr txBox="1"/>
            <p:nvPr/>
          </p:nvSpPr>
          <p:spPr>
            <a:xfrm>
              <a:off x="31538" y="3993147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00" lIns="125700" spcFirstLastPara="1" rIns="125700" wrap="square" tIns="12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pl-PL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Implementing social change สร้างการเปลี่ยนแปลงทางสังคม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0" y="4621774"/>
              <a:ext cx="7935569" cy="646060"/>
            </a:xfrm>
            <a:prstGeom prst="roundRect">
              <a:avLst>
                <a:gd fmla="val 16667" name="adj"/>
              </a:avLst>
            </a:prstGeom>
            <a:solidFill>
              <a:srgbClr val="F6944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1"/>
            <p:cNvSpPr txBox="1"/>
            <p:nvPr/>
          </p:nvSpPr>
          <p:spPr>
            <a:xfrm>
              <a:off x="31538" y="4653312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00" lIns="125700" spcFirstLastPara="1" rIns="125700" wrap="square" tIns="12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pl-PL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Various legal forms (depending on country) รูปแบบกิจการทางกฎหมายที่หลากหลาย (ในแต่ละประเทศ)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4" name="Google Shape;244;p11"/>
          <p:cNvPicPr preferRelativeResize="0"/>
          <p:nvPr/>
        </p:nvPicPr>
        <p:blipFill rotWithShape="1">
          <a:blip r:embed="rId4">
            <a:alphaModFix/>
          </a:blip>
          <a:srcRect b="0" l="27397" r="30649" t="0"/>
          <a:stretch/>
        </p:blipFill>
        <p:spPr>
          <a:xfrm>
            <a:off x="14097000" y="4825916"/>
            <a:ext cx="3613358" cy="3588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1"/>
          <p:cNvSpPr txBox="1"/>
          <p:nvPr/>
        </p:nvSpPr>
        <p:spPr>
          <a:xfrm>
            <a:off x="3581400" y="424278"/>
            <a:ext cx="116586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l-PL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Characteristic features of social enterprises ลักษณะของกิจการเพื่อสังคม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>
            <a:off x="2705100" y="2181151"/>
            <a:ext cx="5562600" cy="592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l-PL" sz="48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Concepts and contexts of social enterprises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l-PL" sz="48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Work in teams</a:t>
            </a:r>
            <a:endParaRPr b="1" i="0" sz="48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l-PL" sz="48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20 mins</a:t>
            </a:r>
            <a:endParaRPr b="1" i="0" sz="48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54" name="Google Shape;254;p12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12</a:t>
            </a:r>
            <a:endParaRPr b="1" i="0" sz="2400" u="none" cap="none" strike="noStrik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2"/>
          <p:cNvSpPr txBox="1"/>
          <p:nvPr/>
        </p:nvSpPr>
        <p:spPr>
          <a:xfrm>
            <a:off x="9029850" y="525125"/>
            <a:ext cx="8435100" cy="6632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pl-PL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your experience with social enterprises? ประสบการณ์ด้านกิจการเพื่อสังคม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pl-PL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long have social enterprises been in the interest of academia, public policy, general public? กิจการเพื่อสังคมได้รับความสนใจจากนักวิชาการ นโยบายสาธารณะ หรือ ประชาชน มานานขนาดไหน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pl-PL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would an average citizen in your country describe what are SEs? คนทั่วไปสามารถอธิบายถึงนิยามของกิจการเพื่อ สังคมได้มากน้อยแค่ไหน 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pl-PL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SEs popular (among customers, potential employees or partners, as career path)? กิจการเพื่อสังคมเป็นที่ยอมรับหรือนิยมไหม (จากผู้บริโภค พนักงาน หรือหุ้นส่วน ในลักษณะของอาชีพ)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pl-PL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most common legal form that SEs function in? รูปแบบทางกฎหมายที่พบบ่อยมากที่สุด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pl-PL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they receive government support? ได้รับการสนับสนุนจากภาครัฐมากน้อยแค่ไหน 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2705100" y="2181151"/>
            <a:ext cx="5562600" cy="925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l-PL" sz="48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แลกเปลี่ยนความเห็น</a:t>
            </a:r>
            <a:endParaRPr b="1" i="0" sz="48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13</a:t>
            </a:r>
            <a:endParaRPr b="1" i="0" sz="2400" u="none" cap="none" strike="noStrik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7" name="Google Shape;267;p13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0639" y="1132060"/>
            <a:ext cx="6849722" cy="57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71671" y="7500189"/>
            <a:ext cx="7038690" cy="1103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4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2705100" y="2181151"/>
            <a:ext cx="5562600" cy="925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l-PL" sz="48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กรณีศึกษา </a:t>
            </a:r>
            <a:endParaRPr b="1" i="0" sz="48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79" name="Google Shape;279;p14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14</a:t>
            </a:r>
            <a:endParaRPr b="1" i="0" sz="2400" u="none" cap="none" strike="noStrik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jka Lipiak (Leżę i Pracuję): Jako zespół czujemy, że to w czym możemy być najlepsi to odczarowywanie niepełnosprawności" id="282" name="Google Shape;282;p14"/>
          <p:cNvPicPr preferRelativeResize="0"/>
          <p:nvPr/>
        </p:nvPicPr>
        <p:blipFill rotWithShape="1">
          <a:blip r:embed="rId4">
            <a:alphaModFix/>
          </a:blip>
          <a:srcRect b="29705" l="0" r="0" t="0"/>
          <a:stretch/>
        </p:blipFill>
        <p:spPr>
          <a:xfrm>
            <a:off x="7483967" y="3698821"/>
            <a:ext cx="9448165" cy="491585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4"/>
          <p:cNvSpPr txBox="1"/>
          <p:nvPr/>
        </p:nvSpPr>
        <p:spPr>
          <a:xfrm>
            <a:off x="9144000" y="1028700"/>
            <a:ext cx="7788132" cy="9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l-PL" sz="5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Work from bed (Poland) </a:t>
            </a:r>
            <a:endParaRPr b="1" i="0" sz="5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12573000" y="8734028"/>
            <a:ext cx="3848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https://lezeipracuje.pl/en/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 txBox="1"/>
          <p:nvPr/>
        </p:nvSpPr>
        <p:spPr>
          <a:xfrm>
            <a:off x="2705100" y="2181151"/>
            <a:ext cx="5562600" cy="2877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l-PL" sz="48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Working in teams on a specific SE challenge กิจกรรมกลุ่ม</a:t>
            </a:r>
            <a:endParaRPr b="1" i="0" sz="48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93" name="Google Shape;293;p15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15</a:t>
            </a:r>
            <a:endParaRPr b="1" i="0" sz="2400" u="none" cap="none" strike="noStrik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8400" y="659448"/>
            <a:ext cx="7010400" cy="72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6"/>
          <p:cNvSpPr txBox="1"/>
          <p:nvPr/>
        </p:nvSpPr>
        <p:spPr>
          <a:xfrm>
            <a:off x="2705100" y="2181151"/>
            <a:ext cx="5562600" cy="1912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l-PL" sz="48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Wrap up discussion สรุปงาน</a:t>
            </a:r>
            <a:endParaRPr b="1" i="0" sz="48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05" name="Google Shape;305;p16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16</a:t>
            </a:r>
            <a:endParaRPr b="1" i="0" sz="2400" u="none" cap="none" strike="noStrik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82200" y="1714500"/>
            <a:ext cx="7072313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"/>
          <p:cNvSpPr/>
          <p:nvPr/>
        </p:nvSpPr>
        <p:spPr>
          <a:xfrm>
            <a:off x="13868400" y="0"/>
            <a:ext cx="4419600" cy="1034415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7"/>
          <p:cNvSpPr txBox="1"/>
          <p:nvPr/>
        </p:nvSpPr>
        <p:spPr>
          <a:xfrm>
            <a:off x="1028700" y="990600"/>
            <a:ext cx="10717878" cy="556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16" name="Google Shape;3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373" y="8659266"/>
            <a:ext cx="2557976" cy="125013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7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17</a:t>
            </a:r>
            <a:endParaRPr b="1" i="0" sz="24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18" name="Google Shape;31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0800" y="3730232"/>
            <a:ext cx="4139381" cy="27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6922" y="3323361"/>
            <a:ext cx="4517447" cy="403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705100" y="2181151"/>
            <a:ext cx="5562600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กล่าวต้อนรับและบทนำ</a:t>
            </a:r>
            <a:endParaRPr b="1" i="0" sz="40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02</a:t>
            </a:r>
            <a:endParaRPr b="1" i="0" sz="2400" u="none" cap="none" strike="noStrik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2705100" y="811881"/>
            <a:ext cx="5562600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วันที่ 1</a:t>
            </a:r>
            <a:endParaRPr b="1" i="0" sz="40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9012449" y="1662680"/>
            <a:ext cx="8246847" cy="6967134"/>
            <a:chOff x="-22" y="2362"/>
            <a:chExt cx="7523123" cy="3335632"/>
          </a:xfrm>
        </p:grpSpPr>
        <p:sp>
          <p:nvSpPr>
            <p:cNvPr id="109" name="Google Shape;109;p2"/>
            <p:cNvSpPr/>
            <p:nvPr/>
          </p:nvSpPr>
          <p:spPr>
            <a:xfrm>
              <a:off x="-22" y="2758860"/>
              <a:ext cx="7187380" cy="579134"/>
            </a:xfrm>
            <a:prstGeom prst="rect">
              <a:avLst/>
            </a:prstGeom>
            <a:gradFill>
              <a:gsLst>
                <a:gs pos="0">
                  <a:srgbClr val="99EA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862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pl-PL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Training 4 – How to implement a training sentre (SEKH) อบรมครั้งที่ 4 : วิธีการดำเนินงานศูนย์ฝึกอบรม 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rot="10800000">
              <a:off x="-2" y="1833839"/>
              <a:ext cx="7187380" cy="890708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90FF99"/>
                </a:gs>
                <a:gs pos="35000">
                  <a:srgbClr val="B1FFB7"/>
                </a:gs>
                <a:gs pos="100000">
                  <a:srgbClr val="DFFFE2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862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-1" y="1833839"/>
              <a:ext cx="7187380" cy="578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9350" lIns="149350" spcFirstLastPara="1" rIns="149350" wrap="square" tIns="1493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pl-PL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Training 3 – Branding &amp; Marketing strategies for SE</a:t>
              </a:r>
              <a:endParaRPr b="1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pl-PL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อบรมครั้งที่ 3 : กลยุทธ์การสร้างแบรนด์ กลยุทธ์การตลาดสำหรับผู้ประกอบการทางสังคม</a:t>
              </a:r>
              <a:endParaRPr b="1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 rot="10800000">
              <a:off x="-1" y="884383"/>
              <a:ext cx="7187380" cy="890708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FFFF88"/>
                </a:gs>
                <a:gs pos="35000">
                  <a:srgbClr val="FFFFAB"/>
                </a:gs>
                <a:gs pos="100000">
                  <a:srgbClr val="FFFFD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862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-22" y="904858"/>
              <a:ext cx="7402500" cy="57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9350" lIns="149350" spcFirstLastPara="1" rIns="149350" wrap="square" tIns="1493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pl-PL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Training 2 – Social Business model and planning for social innovation อบรมครั้งที่ 2:รูปแบบกิจการเพื่อสังคมและการวางแผนสำหรับนวัตกรรมทางสังคม</a:t>
              </a:r>
              <a:endParaRPr b="1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10800000">
              <a:off x="-1" y="2362"/>
              <a:ext cx="7187380" cy="890708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FFBB82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6862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" y="2364"/>
              <a:ext cx="7523100" cy="57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9350" lIns="149350" spcFirstLastPara="1" rIns="149350" wrap="square" tIns="1493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pl-PL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Training 1 - Introduction to Social Entrepreneurship and Opportunity identification อบรมครั้งที่ 1 :ความรู้เบื้องต้นเกี่ยวกับการเป็นผู้ประกอบการเพื่อสังคม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2"/>
          <p:cNvSpPr/>
          <p:nvPr/>
        </p:nvSpPr>
        <p:spPr>
          <a:xfrm>
            <a:off x="8776491" y="304533"/>
            <a:ext cx="9359109" cy="1646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l-PL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course consists of four sequential modules: หลักสูตรประกอบด้วย 4 modules ดังนี้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2705100" y="2181151"/>
            <a:ext cx="5562600" cy="897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l-PL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กำหนดการ</a:t>
            </a:r>
            <a:endParaRPr b="1" i="0" sz="48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03</a:t>
            </a:r>
            <a:endParaRPr b="1" i="0" sz="2400" u="none" cap="none" strike="noStrik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1100" y="1171316"/>
            <a:ext cx="9305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04</a:t>
            </a:r>
            <a:endParaRPr b="1" i="0" sz="2400" u="none" cap="none" strike="noStrik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2771293" y="338277"/>
            <a:ext cx="10868507" cy="900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0" spcFirstLastPara="1" rIns="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pl-P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กำหนดการ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9" name="Google Shape;139;p4"/>
          <p:cNvGraphicFramePr/>
          <p:nvPr/>
        </p:nvGraphicFramePr>
        <p:xfrm>
          <a:off x="1752600" y="17441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{191B4B1B-52FE-4CB9-BBEA-148895E8ED6A}</a:tableStyleId>
              </a:tblPr>
              <a:tblGrid>
                <a:gridCol w="2133600"/>
                <a:gridCol w="2844800"/>
                <a:gridCol w="2489200"/>
                <a:gridCol w="8382000"/>
              </a:tblGrid>
              <a:tr h="6419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วันที่ 1 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</a:tr>
              <a:tr h="64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8:00 (EU)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12:30 (MMR)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13:00 (THA)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Welcome and intro กล่าวต้อนรับและบทนำ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</a:tr>
              <a:tr h="64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8:15 (EU)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12:45 (MMR)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13:15 (THA)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Warm up เตรียมความพร้อม 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</a:tr>
              <a:tr h="64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8:30 (EU)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13:00 (MMR)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13:30 (THA)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0" lang="pl-PL" sz="3600" u="none" cap="none" strike="noStrike">
                          <a:solidFill>
                            <a:schemeClr val="dk1"/>
                          </a:solidFill>
                        </a:rPr>
                        <a:t>Introduction to group activity แนะนำกิจกรรมกลุ่ม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</a:tr>
              <a:tr h="64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8:45 (EU)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13:15 (MMR)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13:45 (THA)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0" lang="pl-PL" sz="3600" u="none" cap="none" strike="noStrike">
                          <a:solidFill>
                            <a:schemeClr val="dk1"/>
                          </a:solidFill>
                        </a:rPr>
                        <a:t>Social enterprises – work in teams  กิจกรรมกลุ่ม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</a:tr>
              <a:tr h="64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9:05 (EU)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13:35 (MMR)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14:05 (THA)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0" lang="pl-PL" sz="3600" u="none" cap="none" strike="noStrike">
                          <a:solidFill>
                            <a:schemeClr val="dk1"/>
                          </a:solidFill>
                        </a:rPr>
                        <a:t>Sharing session แลกเปลี่ยนความคิดเห็น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</a:tr>
              <a:tr h="64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9:50 (EU)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14:20 (MMR)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14:50 (THA)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พักรับประทานอาหารว่าง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</a:tr>
              <a:tr h="64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10:10 (EU)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14:40 (MMR)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15:10 (THA)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0" lang="pl-PL" sz="3600" u="none" cap="none" strike="noStrike">
                          <a:solidFill>
                            <a:schemeClr val="dk1"/>
                          </a:solidFill>
                        </a:rPr>
                        <a:t>Presentation of EU Case รายงานกรณีศึกษาของสหภาพยุโรป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</a:tr>
              <a:tr h="64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11:10 (EU)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15:40 (MMR)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16:10 (THA)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Break พักรับประทานอาหารว่าง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</a:tr>
              <a:tr h="64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11:25 (EU)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15:55 (MMR)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16:25 (THA)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0" lang="pl-PL" sz="3600" u="none" cap="none" strike="noStrike">
                          <a:solidFill>
                            <a:schemeClr val="dk1"/>
                          </a:solidFill>
                        </a:rPr>
                        <a:t>Working in teams on a specific  SE challenge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0" lang="pl-PL" sz="3600" u="none" cap="none" strike="noStrike">
                          <a:solidFill>
                            <a:schemeClr val="dk1"/>
                          </a:solidFill>
                        </a:rPr>
                        <a:t>ทำงานกลุ่มเกี่ยวกับความท้าทายที่เฉพราะเจาะจงด้าน SE</a:t>
                      </a:r>
                      <a:endParaRPr b="0" sz="3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</a:tr>
              <a:tr h="64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12:10 (EU)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16:40 (MMR)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cap="none" strike="noStrike"/>
                        <a:t>17:10 (THA)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0" lang="pl-PL" sz="3600" u="none" cap="none" strike="noStrike">
                          <a:solidFill>
                            <a:schemeClr val="dk1"/>
                          </a:solidFill>
                        </a:rPr>
                        <a:t>Wrap up session สรุป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2705100" y="2181151"/>
            <a:ext cx="5562600" cy="902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l-PL" sz="48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Warm up</a:t>
            </a:r>
            <a:endParaRPr b="1" i="0" sz="48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05</a:t>
            </a:r>
            <a:endParaRPr b="1" i="0" sz="2400" u="none" cap="none" strike="noStrik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9522" y="4424045"/>
            <a:ext cx="6401251" cy="467931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9677400" y="1562100"/>
            <a:ext cx="60960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We ask for a representative of each partner to introduce the team by name and 1 fun fact ตัวแทนจากสถาบันแนะนำชื่อกลุ่ม และเสนอ 1 กิจกรรม</a:t>
            </a:r>
            <a:endParaRPr b="1" i="0" sz="36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2705100" y="2181151"/>
            <a:ext cx="5562600" cy="29001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l-PL" sz="48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Introduction to group activity แนะนำกิจกรรมกลุ่ม</a:t>
            </a:r>
            <a:endParaRPr b="1" i="0" sz="48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06</a:t>
            </a:r>
            <a:endParaRPr b="1" i="0" sz="2400" u="none" cap="none" strike="noStrik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8400" y="659448"/>
            <a:ext cx="7010400" cy="72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07</a:t>
            </a:r>
            <a:endParaRPr b="1" i="0" sz="2400" u="none" cap="none" strike="noStrik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 txBox="1"/>
          <p:nvPr/>
        </p:nvSpPr>
        <p:spPr>
          <a:xfrm>
            <a:off x="2438400" y="2927588"/>
            <a:ext cx="11811000" cy="6302137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0" spcFirstLastPara="1" rIns="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pl-PL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entrepreneurship encompasses all entrepreneurial approaches to addressing social needs. It is a wide umbrella concept that refers to </a:t>
            </a:r>
            <a:r>
              <a:rPr b="1" i="0" lang="pl-PL" sz="4000" u="none" cap="none" strike="noStrike">
                <a:solidFill>
                  <a:srgbClr val="0D8EA2"/>
                </a:solidFill>
                <a:latin typeface="Calibri"/>
                <a:ea typeface="Calibri"/>
                <a:cs typeface="Calibri"/>
                <a:sym typeface="Calibri"/>
              </a:rPr>
              <a:t>employing market-based methods and instruments to solving social problems and creating social value added and a lasting social change</a:t>
            </a:r>
            <a:r>
              <a:rPr b="0" i="0" lang="pl-PL" sz="4000" u="none" cap="none" strike="noStrike">
                <a:solidFill>
                  <a:srgbClr val="0D8EA2"/>
                </a:solidFill>
                <a:latin typeface="Calibri"/>
                <a:ea typeface="Calibri"/>
                <a:cs typeface="Calibri"/>
                <a:sym typeface="Calibri"/>
              </a:rPr>
              <a:t>. การประกอบการเพื่อสังคม คือ การตอบสนองความต้องการทางสังคม แก้ปัญหาสังคม สร้างมูลค่าเพิ่มทางสังคม และเปลี่ยนแปลงสังคมให้มีความยั่งยืน</a:t>
            </a:r>
            <a:endParaRPr b="0" i="0" sz="4000" u="none" cap="none" strike="noStrike">
              <a:solidFill>
                <a:srgbClr val="0D8E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2909646" y="1420931"/>
            <a:ext cx="10868507" cy="900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0" spcFirstLastPara="1" rIns="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pl-P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 of social entrepreneurship นิยามของการประกอบการทางสังคม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/>
          <p:nvPr/>
        </p:nvSpPr>
        <p:spPr>
          <a:xfrm>
            <a:off x="581275" y="3853798"/>
            <a:ext cx="13777200" cy="53988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812425" y="4236325"/>
            <a:ext cx="12151199" cy="420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12"/>
              <a:buFont typeface="Arial"/>
              <a:buNone/>
            </a:pPr>
            <a:r>
              <a:rPr b="1" i="0" lang="pl-PL" sz="3512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“</a:t>
            </a:r>
            <a:r>
              <a:rPr b="1" i="0" lang="pl-PL" sz="3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การประกอบการทางสังคม (SE) หมายถึง กระบวนการประยุกต์ใช้นวัตกรรมการประกอบธุรกิจเพื่อ</a:t>
            </a:r>
            <a:endParaRPr b="1" i="0" sz="32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l-PL" sz="3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จัดการปัญหาทางสังคม (สำหรับทั้งผู้คนและชุมชน) โดยการส้รางทั้งผลกำไรและการแก้ปัญหา การประกอบการทางสังคมสามารถสร้างมูลค่าในระยะยาวและสามารถบรรลุผลในการสร้างผลกระทบเชิงบวกยั่งยืนต่อสังคม รวมทั้งสามารถเชื่อมโยงองค์ประกอบในระบบนิเวศ”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8"/>
          <p:cNvGrpSpPr/>
          <p:nvPr/>
        </p:nvGrpSpPr>
        <p:grpSpPr>
          <a:xfrm>
            <a:off x="662375" y="505375"/>
            <a:ext cx="13115025" cy="3049778"/>
            <a:chOff x="-488433" y="-697772"/>
            <a:chExt cx="17486700" cy="3516000"/>
          </a:xfrm>
        </p:grpSpPr>
        <p:sp>
          <p:nvSpPr>
            <p:cNvPr id="183" name="Google Shape;183;p8"/>
            <p:cNvSpPr txBox="1"/>
            <p:nvPr/>
          </p:nvSpPr>
          <p:spPr>
            <a:xfrm>
              <a:off x="-488433" y="-697772"/>
              <a:ext cx="17486700" cy="35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4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pl-PL" sz="4000" u="none" cap="none" strike="noStrike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Definition of Social Entrepreneurship (SE) within STEPUp  นิยามของ</a:t>
              </a:r>
              <a:r>
                <a:rPr b="1" i="0" lang="pl-PL" sz="3512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การประกอบการทางสังคม</a:t>
              </a:r>
              <a:r>
                <a:rPr b="1" i="0" lang="pl-PL" sz="40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 </a:t>
              </a:r>
              <a:r>
                <a:rPr b="1" i="0" lang="pl-PL" sz="4000" u="none" cap="none" strike="noStrike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(SE) ในโครงการ STEPuP</a:t>
              </a:r>
              <a:endParaRPr b="1" i="0" sz="40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0" y="2026920"/>
              <a:ext cx="10126348" cy="728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t/>
              </a:r>
              <a:endParaRPr b="1" i="0" sz="34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85" name="Google Shape;185;p8"/>
          <p:cNvSpPr/>
          <p:nvPr/>
        </p:nvSpPr>
        <p:spPr>
          <a:xfrm>
            <a:off x="17045355" y="5600700"/>
            <a:ext cx="32971" cy="1905000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05502" y="261999"/>
            <a:ext cx="2557976" cy="125013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 txBox="1"/>
          <p:nvPr/>
        </p:nvSpPr>
        <p:spPr>
          <a:xfrm>
            <a:off x="16548409" y="8896350"/>
            <a:ext cx="752453" cy="35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08</a:t>
            </a:r>
            <a:endParaRPr b="1" i="0" sz="2400" u="none" cap="none" strike="noStrik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06250" y="1698629"/>
            <a:ext cx="3828941" cy="3715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09</a:t>
            </a:r>
            <a:endParaRPr b="1" i="0" sz="2400" u="none" cap="none" strike="noStrik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/>
          <p:nvPr/>
        </p:nvSpPr>
        <p:spPr>
          <a:xfrm>
            <a:off x="2778920" y="2278967"/>
            <a:ext cx="6246018" cy="310020"/>
          </a:xfrm>
          <a:prstGeom prst="rect">
            <a:avLst/>
          </a:prstGeom>
          <a:solidFill>
            <a:srgbClr val="FFC000"/>
          </a:solidFill>
          <a:ln cap="flat" cmpd="sng" w="12700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2778920" y="2571136"/>
            <a:ext cx="6246018" cy="3115212"/>
          </a:xfrm>
          <a:prstGeom prst="rect">
            <a:avLst/>
          </a:prstGeom>
          <a:noFill/>
          <a:ln cap="flat" cmpd="sng" w="12700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108000" lIns="162000" spcFirstLastPara="1" rIns="108000" wrap="square" tIns="1620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pl-PL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business (at least 50% of the income is business based) with primarily social objectives, whose profits are principally reinvested for the purpose of the business or the community (UK law)  ธุรกิจ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(อย่างน้อย 50% ของรายได้มาจากการประกอบธุรกิจ) มีวัตถุประสงค์เพื่อสังคมเป็นหลัก ซึ่งผลกำไรส่วนใหญ่จะนำกลับ มาลงทุนต่อเพื่อวัตถุประสงค์หลักของธุรกิจหรือชุมชน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9294020" y="2296817"/>
            <a:ext cx="6246018" cy="274319"/>
          </a:xfrm>
          <a:prstGeom prst="rect">
            <a:avLst/>
          </a:prstGeom>
          <a:solidFill>
            <a:srgbClr val="1A75BB"/>
          </a:solidFill>
          <a:ln cap="flat" cmpd="sng" w="12700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9294020" y="2567672"/>
            <a:ext cx="6246018" cy="3118676"/>
          </a:xfrm>
          <a:prstGeom prst="rect">
            <a:avLst/>
          </a:prstGeom>
          <a:noFill/>
          <a:ln cap="flat" cmpd="sng" w="12700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108000" lIns="162000" spcFirstLastPara="1" rIns="108000" wrap="square" tIns="1620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79D0"/>
              </a:buClr>
              <a:buSzPts val="1800"/>
              <a:buFont typeface="Noto Sans Symbols"/>
              <a:buChar char="▪"/>
            </a:pPr>
            <a:r>
              <a:rPr b="0" i="0" lang="pl-PL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Business organizations that play the role of change agents in the social sector by adopting a mission to create and sustain social value pursuing new opportunities and engaging in a process of continuous innovation (Dees, 2007) องค์กรธุรกิจที่มีบทบาทเป็นตัวแทนการเปลี่ยนแปลงในภาคสังคมโดย ประยุกต์พันธกิจเพื่อการสร้างและรักษาคุณค่าทางสังคมจากการ แสวงหาโอกาสใหม่ๆ และมีส่วนร่วมในกระบวนการสร้างสรรค์ นวัตกรรมอย่างต่อเนื่อง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2796500" y="5926091"/>
            <a:ext cx="6246018" cy="310020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9297484" y="5924144"/>
            <a:ext cx="6246018" cy="318472"/>
          </a:xfrm>
          <a:prstGeom prst="rect">
            <a:avLst/>
          </a:prstGeom>
          <a:solidFill>
            <a:srgbClr val="E36C09"/>
          </a:solidFill>
          <a:ln cap="flat" cmpd="sng" w="12700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2778925" y="6242626"/>
            <a:ext cx="6246000" cy="2868300"/>
          </a:xfrm>
          <a:prstGeom prst="rect">
            <a:avLst/>
          </a:prstGeom>
          <a:noFill/>
          <a:ln cap="flat" cmpd="sng" w="12700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108000" lIns="162000" spcFirstLastPara="1" rIns="108000" wrap="square" tIns="1620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pl-PL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business organization or venture that advances its social mission through entrepreneurial earned income strategies (Emerson, 2006) องค์กรธุรกิจหรือกิจการร่วมทุนที่พัฒนาภารกิจเพื่อสังคม ผ่านกลยุทธ์การสร้างรายได้จากการประกอบการทางธุรกิจ 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9307875" y="6242626"/>
            <a:ext cx="6246000" cy="2868300"/>
          </a:xfrm>
          <a:prstGeom prst="rect">
            <a:avLst/>
          </a:prstGeom>
          <a:noFill/>
          <a:ln cap="flat" cmpd="sng" w="12700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108000" lIns="162000" spcFirstLastPara="1" rIns="108000" wrap="square" tIns="1620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pl-PL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multiple-goal, multi-stakeholder and multiple-resource enterprises that rely on collective dynamics and bear economic risk related to their activity (Defourny and Nyssen, 2010)</a:t>
            </a:r>
            <a:r>
              <a:rPr b="0" i="0" lang="pl-PL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pl-PL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กิจการที่ประกอบขึ้นจากเป้าหมาย ผู้มีส่วนได้เสีย และทรัพยากรที่หลากหลาย ที่พันธกิจต่างๆสามารถตอบสนอง ต่อการเปลี่ยนแปลงและความเสี่ยงทางด้านเศรษฐกิจได้</a:t>
            </a:r>
            <a:endParaRPr b="0" i="0" sz="2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2771293" y="462968"/>
            <a:ext cx="8541545" cy="900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0" spcFirstLastPara="1" rIns="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pl-P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 of social enterprises คำนิยามของกิจการเพื่อสังคม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2020-09-24T06:43:02Z</dcterms:created>
  <dc:creator>Justyna Tomala</dc:creator>
</cp:coreProperties>
</file>